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embeddings/oleObject1.bin" ContentType="application/vnd.openxmlformats-officedocument.oleObject"/>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p:sldMasterIdLst>
    <p:sldMasterId id="2147483664" r:id="rId2"/>
  </p:sldMasterIdLst>
  <p:notesMasterIdLst>
    <p:notesMasterId r:id="rId71"/>
  </p:notesMasterIdLst>
  <p:handoutMasterIdLst>
    <p:handoutMasterId r:id="rId72"/>
  </p:handoutMasterIdLst>
  <p:sldIdLst>
    <p:sldId id="256" r:id="rId3"/>
    <p:sldId id="370" r:id="rId4"/>
    <p:sldId id="373" r:id="rId5"/>
    <p:sldId id="462" r:id="rId6"/>
    <p:sldId id="468" r:id="rId7"/>
    <p:sldId id="669" r:id="rId8"/>
    <p:sldId id="434" r:id="rId9"/>
    <p:sldId id="435" r:id="rId10"/>
    <p:sldId id="675" r:id="rId11"/>
    <p:sldId id="466" r:id="rId12"/>
    <p:sldId id="640" r:id="rId13"/>
    <p:sldId id="643" r:id="rId14"/>
    <p:sldId id="676" r:id="rId15"/>
    <p:sldId id="677" r:id="rId16"/>
    <p:sldId id="678" r:id="rId17"/>
    <p:sldId id="670" r:id="rId18"/>
    <p:sldId id="671" r:id="rId19"/>
    <p:sldId id="679" r:id="rId20"/>
    <p:sldId id="672" r:id="rId21"/>
    <p:sldId id="673" r:id="rId22"/>
    <p:sldId id="707" r:id="rId23"/>
    <p:sldId id="708" r:id="rId24"/>
    <p:sldId id="709" r:id="rId25"/>
    <p:sldId id="711" r:id="rId26"/>
    <p:sldId id="712" r:id="rId27"/>
    <p:sldId id="713" r:id="rId28"/>
    <p:sldId id="714" r:id="rId29"/>
    <p:sldId id="715" r:id="rId30"/>
    <p:sldId id="717" r:id="rId31"/>
    <p:sldId id="716" r:id="rId32"/>
    <p:sldId id="718" r:id="rId33"/>
    <p:sldId id="719" r:id="rId34"/>
    <p:sldId id="720" r:id="rId35"/>
    <p:sldId id="680" r:id="rId36"/>
    <p:sldId id="721" r:id="rId37"/>
    <p:sldId id="681" r:id="rId38"/>
    <p:sldId id="682" r:id="rId39"/>
    <p:sldId id="683" r:id="rId40"/>
    <p:sldId id="684" r:id="rId41"/>
    <p:sldId id="685" r:id="rId42"/>
    <p:sldId id="686" r:id="rId43"/>
    <p:sldId id="687" r:id="rId44"/>
    <p:sldId id="688" r:id="rId45"/>
    <p:sldId id="690" r:id="rId46"/>
    <p:sldId id="691" r:id="rId47"/>
    <p:sldId id="692" r:id="rId48"/>
    <p:sldId id="693" r:id="rId49"/>
    <p:sldId id="694" r:id="rId50"/>
    <p:sldId id="695" r:id="rId51"/>
    <p:sldId id="696" r:id="rId52"/>
    <p:sldId id="697" r:id="rId53"/>
    <p:sldId id="698" r:id="rId54"/>
    <p:sldId id="699" r:id="rId55"/>
    <p:sldId id="700" r:id="rId56"/>
    <p:sldId id="701" r:id="rId57"/>
    <p:sldId id="702" r:id="rId58"/>
    <p:sldId id="703" r:id="rId59"/>
    <p:sldId id="704" r:id="rId60"/>
    <p:sldId id="705" r:id="rId61"/>
    <p:sldId id="706" r:id="rId62"/>
    <p:sldId id="633" r:id="rId63"/>
    <p:sldId id="634" r:id="rId64"/>
    <p:sldId id="635" r:id="rId65"/>
    <p:sldId id="636" r:id="rId66"/>
    <p:sldId id="637" r:id="rId67"/>
    <p:sldId id="533" r:id="rId68"/>
    <p:sldId id="275" r:id="rId69"/>
    <p:sldId id="359" r:id="rId70"/>
  </p:sldIdLst>
  <p:sldSz cx="9144000" cy="6858000" type="screen4x3"/>
  <p:notesSz cx="7010400" cy="92964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D427"/>
    <a:srgbClr val="E4C50E"/>
    <a:srgbClr val="F0D010"/>
    <a:srgbClr val="F2E326"/>
    <a:srgbClr val="F5C8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26" autoAdjust="0"/>
    <p:restoredTop sz="85637" autoAdjust="0"/>
  </p:normalViewPr>
  <p:slideViewPr>
    <p:cSldViewPr>
      <p:cViewPr>
        <p:scale>
          <a:sx n="87" d="100"/>
          <a:sy n="87" d="100"/>
        </p:scale>
        <p:origin x="-4800" y="-1216"/>
      </p:cViewPr>
      <p:guideLst>
        <p:guide orient="horz" pos="2160"/>
        <p:guide pos="2880"/>
      </p:guideLst>
    </p:cSldViewPr>
  </p:slideViewPr>
  <p:outlineViewPr>
    <p:cViewPr>
      <p:scale>
        <a:sx n="1" d="1"/>
        <a:sy n="1" d="1"/>
      </p:scale>
      <p:origin x="0" y="9952"/>
    </p:cViewPr>
  </p:outlineViewPr>
  <p:notesTextViewPr>
    <p:cViewPr>
      <p:scale>
        <a:sx n="100" d="100"/>
        <a:sy n="100" d="100"/>
      </p:scale>
      <p:origin x="0" y="0"/>
    </p:cViewPr>
  </p:notesTextViewPr>
  <p:sorterViewPr>
    <p:cViewPr>
      <p:scale>
        <a:sx n="75" d="100"/>
        <a:sy n="75" d="100"/>
      </p:scale>
      <p:origin x="0" y="2952"/>
    </p:cViewPr>
  </p:sorterViewPr>
  <p:notesViewPr>
    <p:cSldViewPr>
      <p:cViewPr varScale="1">
        <p:scale>
          <a:sx n="85" d="100"/>
          <a:sy n="85" d="100"/>
        </p:scale>
        <p:origin x="1926" y="1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slide" Target="slides/slide68.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printerSettings" Target="printerSettings/printerSettings1.bin"/><Relationship Id="rId74" Type="http://schemas.openxmlformats.org/officeDocument/2006/relationships/commentAuthors" Target="commentAuthors.xml"/><Relationship Id="rId75" Type="http://schemas.openxmlformats.org/officeDocument/2006/relationships/presProps" Target="presProps.xml"/><Relationship Id="rId76" Type="http://schemas.openxmlformats.org/officeDocument/2006/relationships/viewProps" Target="viewProps.xml"/><Relationship Id="rId77" Type="http://schemas.openxmlformats.org/officeDocument/2006/relationships/theme" Target="theme/theme1.xml"/><Relationship Id="rId78"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873CF0-27FC-3945-8BEC-89B3039A0F4B}" type="doc">
      <dgm:prSet loTypeId="urn:microsoft.com/office/officeart/2005/8/layout/hProcess11" loCatId="" qsTypeId="urn:microsoft.com/office/officeart/2005/8/quickstyle/simple1" qsCatId="simple" csTypeId="urn:microsoft.com/office/officeart/2005/8/colors/accent1_3" csCatId="accent1" phldr="1"/>
      <dgm:spPr/>
    </dgm:pt>
    <dgm:pt modelId="{1DDEB352-49A1-E24F-A09B-83E7EB4FB094}">
      <dgm:prSet phldrT="[Text]"/>
      <dgm:spPr/>
      <dgm:t>
        <a:bodyPr/>
        <a:lstStyle/>
        <a:p>
          <a:r>
            <a:rPr lang="en-US" b="1" dirty="0" smtClean="0"/>
            <a:t>1989 Science for All Americans AAAS</a:t>
          </a:r>
          <a:endParaRPr lang="en-US" b="1" dirty="0"/>
        </a:p>
      </dgm:t>
    </dgm:pt>
    <dgm:pt modelId="{670A91E7-E179-1E40-8CD2-2FA72ED6D5FC}" type="parTrans" cxnId="{9F61AF33-C7CF-E548-89DA-2DCEB617CE99}">
      <dgm:prSet/>
      <dgm:spPr/>
      <dgm:t>
        <a:bodyPr/>
        <a:lstStyle/>
        <a:p>
          <a:endParaRPr lang="en-US"/>
        </a:p>
      </dgm:t>
    </dgm:pt>
    <dgm:pt modelId="{5D5832E2-8AA7-7546-94BD-5C515324605E}" type="sibTrans" cxnId="{9F61AF33-C7CF-E548-89DA-2DCEB617CE99}">
      <dgm:prSet/>
      <dgm:spPr/>
      <dgm:t>
        <a:bodyPr/>
        <a:lstStyle/>
        <a:p>
          <a:endParaRPr lang="en-US"/>
        </a:p>
      </dgm:t>
    </dgm:pt>
    <dgm:pt modelId="{6DB70404-58CF-C74F-8D59-30EE22823BDE}">
      <dgm:prSet phldrT="[Text]"/>
      <dgm:spPr/>
      <dgm:t>
        <a:bodyPr/>
        <a:lstStyle/>
        <a:p>
          <a:r>
            <a:rPr lang="en-US" b="1" dirty="0" smtClean="0"/>
            <a:t>1992 Core Scope &amp; Sequence from NSTA</a:t>
          </a:r>
          <a:endParaRPr lang="en-US" b="1" dirty="0"/>
        </a:p>
      </dgm:t>
    </dgm:pt>
    <dgm:pt modelId="{EDE8F753-AA12-0E41-A7F5-B7AF099D3E86}" type="parTrans" cxnId="{7DC9297A-8D18-D649-8131-6712161A7B6C}">
      <dgm:prSet/>
      <dgm:spPr/>
      <dgm:t>
        <a:bodyPr/>
        <a:lstStyle/>
        <a:p>
          <a:endParaRPr lang="en-US"/>
        </a:p>
      </dgm:t>
    </dgm:pt>
    <dgm:pt modelId="{AD58E16F-5E7E-F44A-BEAA-B6A23DC8BE10}" type="sibTrans" cxnId="{7DC9297A-8D18-D649-8131-6712161A7B6C}">
      <dgm:prSet/>
      <dgm:spPr/>
      <dgm:t>
        <a:bodyPr/>
        <a:lstStyle/>
        <a:p>
          <a:endParaRPr lang="en-US"/>
        </a:p>
      </dgm:t>
    </dgm:pt>
    <dgm:pt modelId="{4020030F-1F8D-FC48-9C37-0CE2A5CF1276}">
      <dgm:prSet phldrT="[Text]"/>
      <dgm:spPr/>
      <dgm:t>
        <a:bodyPr/>
        <a:lstStyle/>
        <a:p>
          <a:r>
            <a:rPr lang="en-US" b="1" dirty="0" smtClean="0"/>
            <a:t>*1993 Benchmarks for Science Literacy AAAS</a:t>
          </a:r>
          <a:endParaRPr lang="en-US" b="1" dirty="0"/>
        </a:p>
      </dgm:t>
    </dgm:pt>
    <dgm:pt modelId="{F089A595-BD62-2047-9DAC-CC1058A1F58B}" type="parTrans" cxnId="{44EA07D6-79B7-D041-B871-2CE02392A95D}">
      <dgm:prSet/>
      <dgm:spPr/>
      <dgm:t>
        <a:bodyPr/>
        <a:lstStyle/>
        <a:p>
          <a:endParaRPr lang="en-US"/>
        </a:p>
      </dgm:t>
    </dgm:pt>
    <dgm:pt modelId="{403A1F67-6A63-9245-B354-BE7FD3998529}" type="sibTrans" cxnId="{44EA07D6-79B7-D041-B871-2CE02392A95D}">
      <dgm:prSet/>
      <dgm:spPr/>
      <dgm:t>
        <a:bodyPr/>
        <a:lstStyle/>
        <a:p>
          <a:endParaRPr lang="en-US"/>
        </a:p>
      </dgm:t>
    </dgm:pt>
    <dgm:pt modelId="{4048630D-E1EF-8B4F-88D7-675A24AF4CD0}">
      <dgm:prSet/>
      <dgm:spPr/>
      <dgm:t>
        <a:bodyPr/>
        <a:lstStyle/>
        <a:p>
          <a:r>
            <a:rPr lang="en-US" b="1" dirty="0" smtClean="0"/>
            <a:t>2000 Inquiry and the National Science Education Standards, NRC</a:t>
          </a:r>
          <a:endParaRPr lang="en-US" b="1" dirty="0"/>
        </a:p>
      </dgm:t>
    </dgm:pt>
    <dgm:pt modelId="{ECF6FEA0-396C-6044-8301-99A2303F3EFF}" type="parTrans" cxnId="{3794A535-CEC6-894B-8336-45768E11748D}">
      <dgm:prSet/>
      <dgm:spPr/>
      <dgm:t>
        <a:bodyPr/>
        <a:lstStyle/>
        <a:p>
          <a:endParaRPr lang="en-US"/>
        </a:p>
      </dgm:t>
    </dgm:pt>
    <dgm:pt modelId="{33BBA8A1-6188-694B-A184-1862E7E4F105}" type="sibTrans" cxnId="{3794A535-CEC6-894B-8336-45768E11748D}">
      <dgm:prSet/>
      <dgm:spPr/>
      <dgm:t>
        <a:bodyPr/>
        <a:lstStyle/>
        <a:p>
          <a:endParaRPr lang="en-US"/>
        </a:p>
      </dgm:t>
    </dgm:pt>
    <dgm:pt modelId="{76E3861A-6F75-3C48-910D-17C4C8DE20E9}">
      <dgm:prSet/>
      <dgm:spPr/>
      <dgm:t>
        <a:bodyPr/>
        <a:lstStyle/>
        <a:p>
          <a:r>
            <a:rPr lang="en-US" b="1" dirty="0" smtClean="0"/>
            <a:t>2001 Designs for Science Literacy, AAAS</a:t>
          </a:r>
          <a:endParaRPr lang="en-US" b="1" dirty="0"/>
        </a:p>
      </dgm:t>
    </dgm:pt>
    <dgm:pt modelId="{83990BFD-7AC4-4A49-871D-3022EB47A8C1}" type="parTrans" cxnId="{03B997B7-7BB1-6742-B9B0-965D09FCF3F2}">
      <dgm:prSet/>
      <dgm:spPr/>
      <dgm:t>
        <a:bodyPr/>
        <a:lstStyle/>
        <a:p>
          <a:endParaRPr lang="en-US"/>
        </a:p>
      </dgm:t>
    </dgm:pt>
    <dgm:pt modelId="{108FC656-436D-0342-AE28-3463397084A8}" type="sibTrans" cxnId="{03B997B7-7BB1-6742-B9B0-965D09FCF3F2}">
      <dgm:prSet/>
      <dgm:spPr/>
      <dgm:t>
        <a:bodyPr/>
        <a:lstStyle/>
        <a:p>
          <a:endParaRPr lang="en-US"/>
        </a:p>
      </dgm:t>
    </dgm:pt>
    <dgm:pt modelId="{9E5886AA-F578-2A4F-94A8-985721F9B54C}">
      <dgm:prSet/>
      <dgm:spPr/>
      <dgm:t>
        <a:bodyPr/>
        <a:lstStyle/>
        <a:p>
          <a:r>
            <a:rPr lang="en-US" b="1" dirty="0" smtClean="0"/>
            <a:t>2001 Assessment of the National Science Education Standards NRC</a:t>
          </a:r>
          <a:endParaRPr lang="en-US" b="1" dirty="0"/>
        </a:p>
      </dgm:t>
    </dgm:pt>
    <dgm:pt modelId="{E3828C07-177B-FC41-BCAF-B762597B43D5}" type="parTrans" cxnId="{9AEA4051-CCD2-E847-9B35-557B6F9EFC38}">
      <dgm:prSet/>
      <dgm:spPr/>
      <dgm:t>
        <a:bodyPr/>
        <a:lstStyle/>
        <a:p>
          <a:endParaRPr lang="en-US"/>
        </a:p>
      </dgm:t>
    </dgm:pt>
    <dgm:pt modelId="{6B5FA5A8-176C-1744-BD63-700347B2754E}" type="sibTrans" cxnId="{9AEA4051-CCD2-E847-9B35-557B6F9EFC38}">
      <dgm:prSet/>
      <dgm:spPr/>
      <dgm:t>
        <a:bodyPr/>
        <a:lstStyle/>
        <a:p>
          <a:endParaRPr lang="en-US"/>
        </a:p>
      </dgm:t>
    </dgm:pt>
    <dgm:pt modelId="{6938389F-8CA9-B34E-8327-83C37EB489F7}">
      <dgm:prSet/>
      <dgm:spPr/>
      <dgm:t>
        <a:bodyPr/>
        <a:lstStyle/>
        <a:p>
          <a:r>
            <a:rPr lang="en-US" b="1" dirty="0" smtClean="0"/>
            <a:t>2011 A Framework for K-12 Science Education (NRC)</a:t>
          </a:r>
          <a:endParaRPr lang="en-US" b="1" dirty="0"/>
        </a:p>
      </dgm:t>
    </dgm:pt>
    <dgm:pt modelId="{333A7062-DF6E-D341-862D-4670FE8949C3}" type="parTrans" cxnId="{9265BF7C-8C58-C74F-A3C3-F70180BAFAE6}">
      <dgm:prSet/>
      <dgm:spPr/>
      <dgm:t>
        <a:bodyPr/>
        <a:lstStyle/>
        <a:p>
          <a:endParaRPr lang="en-US"/>
        </a:p>
      </dgm:t>
    </dgm:pt>
    <dgm:pt modelId="{C2E41D16-50C7-4A4B-B23E-04371A8FDA30}" type="sibTrans" cxnId="{9265BF7C-8C58-C74F-A3C3-F70180BAFAE6}">
      <dgm:prSet/>
      <dgm:spPr/>
      <dgm:t>
        <a:bodyPr/>
        <a:lstStyle/>
        <a:p>
          <a:endParaRPr lang="en-US"/>
        </a:p>
      </dgm:t>
    </dgm:pt>
    <dgm:pt modelId="{6340FB5A-0934-D343-ACC6-08D972609E72}">
      <dgm:prSet/>
      <dgm:spPr/>
      <dgm:t>
        <a:bodyPr/>
        <a:lstStyle/>
        <a:p>
          <a:r>
            <a:rPr lang="en-US" b="1" dirty="0" smtClean="0"/>
            <a:t>2013 NGSS</a:t>
          </a:r>
          <a:endParaRPr lang="en-US" b="1" dirty="0"/>
        </a:p>
      </dgm:t>
    </dgm:pt>
    <dgm:pt modelId="{014FC0A9-DF12-7244-B2EE-4005FB4228FE}" type="parTrans" cxnId="{FD75999C-4559-4643-B08C-31F29AFB17CC}">
      <dgm:prSet/>
      <dgm:spPr/>
      <dgm:t>
        <a:bodyPr/>
        <a:lstStyle/>
        <a:p>
          <a:endParaRPr lang="en-US"/>
        </a:p>
      </dgm:t>
    </dgm:pt>
    <dgm:pt modelId="{DC4C0B8F-7A37-824B-9969-FA07F9FDCF7C}" type="sibTrans" cxnId="{FD75999C-4559-4643-B08C-31F29AFB17CC}">
      <dgm:prSet/>
      <dgm:spPr/>
      <dgm:t>
        <a:bodyPr/>
        <a:lstStyle/>
        <a:p>
          <a:endParaRPr lang="en-US"/>
        </a:p>
      </dgm:t>
    </dgm:pt>
    <dgm:pt modelId="{0EA8AB0B-8FA5-A44E-8CA4-B520DCC03425}">
      <dgm:prSet/>
      <dgm:spPr/>
      <dgm:t>
        <a:bodyPr/>
        <a:lstStyle/>
        <a:p>
          <a:r>
            <a:rPr lang="en-US" b="1" dirty="0" smtClean="0"/>
            <a:t>* 1996 National Science Education Standards, NRC</a:t>
          </a:r>
          <a:endParaRPr lang="en-US" b="1" dirty="0"/>
        </a:p>
      </dgm:t>
    </dgm:pt>
    <dgm:pt modelId="{974132CE-6CA5-1E4D-AB13-DE8AEED7042B}" type="sibTrans" cxnId="{F081D8D7-0A3A-8D45-8954-E246AB6BE423}">
      <dgm:prSet/>
      <dgm:spPr/>
      <dgm:t>
        <a:bodyPr/>
        <a:lstStyle/>
        <a:p>
          <a:endParaRPr lang="en-US"/>
        </a:p>
      </dgm:t>
    </dgm:pt>
    <dgm:pt modelId="{274FAE84-8528-814F-A09E-464A220E8487}" type="parTrans" cxnId="{F081D8D7-0A3A-8D45-8954-E246AB6BE423}">
      <dgm:prSet/>
      <dgm:spPr/>
      <dgm:t>
        <a:bodyPr/>
        <a:lstStyle/>
        <a:p>
          <a:endParaRPr lang="en-US"/>
        </a:p>
      </dgm:t>
    </dgm:pt>
    <dgm:pt modelId="{30A895D0-B43C-7548-93FC-0CEAA969E6E7}" type="pres">
      <dgm:prSet presAssocID="{AF873CF0-27FC-3945-8BEC-89B3039A0F4B}" presName="Name0" presStyleCnt="0">
        <dgm:presLayoutVars>
          <dgm:dir/>
          <dgm:resizeHandles val="exact"/>
        </dgm:presLayoutVars>
      </dgm:prSet>
      <dgm:spPr/>
    </dgm:pt>
    <dgm:pt modelId="{B869931C-7346-BD45-B646-FBF9B79BFBA2}" type="pres">
      <dgm:prSet presAssocID="{AF873CF0-27FC-3945-8BEC-89B3039A0F4B}" presName="arrow" presStyleLbl="bgShp" presStyleIdx="0" presStyleCnt="1"/>
      <dgm:spPr/>
    </dgm:pt>
    <dgm:pt modelId="{15F06281-4495-E946-878F-A83430356B70}" type="pres">
      <dgm:prSet presAssocID="{AF873CF0-27FC-3945-8BEC-89B3039A0F4B}" presName="points" presStyleCnt="0"/>
      <dgm:spPr/>
    </dgm:pt>
    <dgm:pt modelId="{34932C03-7A51-EB4D-BB92-9D94A214D4FC}" type="pres">
      <dgm:prSet presAssocID="{1DDEB352-49A1-E24F-A09B-83E7EB4FB094}" presName="compositeA" presStyleCnt="0"/>
      <dgm:spPr/>
    </dgm:pt>
    <dgm:pt modelId="{BB39F4BD-371B-5049-9101-5105B6AA206C}" type="pres">
      <dgm:prSet presAssocID="{1DDEB352-49A1-E24F-A09B-83E7EB4FB094}" presName="textA" presStyleLbl="revTx" presStyleIdx="0" presStyleCnt="9">
        <dgm:presLayoutVars>
          <dgm:bulletEnabled val="1"/>
        </dgm:presLayoutVars>
      </dgm:prSet>
      <dgm:spPr/>
      <dgm:t>
        <a:bodyPr/>
        <a:lstStyle/>
        <a:p>
          <a:endParaRPr lang="en-US"/>
        </a:p>
      </dgm:t>
    </dgm:pt>
    <dgm:pt modelId="{361A8064-1F0A-9146-8270-D2423DAC3C31}" type="pres">
      <dgm:prSet presAssocID="{1DDEB352-49A1-E24F-A09B-83E7EB4FB094}" presName="circleA" presStyleLbl="node1" presStyleIdx="0" presStyleCnt="9"/>
      <dgm:spPr/>
    </dgm:pt>
    <dgm:pt modelId="{FFED2B02-5230-0746-AFF6-95D2E2322475}" type="pres">
      <dgm:prSet presAssocID="{1DDEB352-49A1-E24F-A09B-83E7EB4FB094}" presName="spaceA" presStyleCnt="0"/>
      <dgm:spPr/>
    </dgm:pt>
    <dgm:pt modelId="{B9C46A30-7BBC-494A-B1E5-A29467666785}" type="pres">
      <dgm:prSet presAssocID="{5D5832E2-8AA7-7546-94BD-5C515324605E}" presName="space" presStyleCnt="0"/>
      <dgm:spPr/>
    </dgm:pt>
    <dgm:pt modelId="{D6CBF7DF-766D-0641-9779-A8F44B952D06}" type="pres">
      <dgm:prSet presAssocID="{6DB70404-58CF-C74F-8D59-30EE22823BDE}" presName="compositeB" presStyleCnt="0"/>
      <dgm:spPr/>
    </dgm:pt>
    <dgm:pt modelId="{DADB2262-D29D-FE48-B05C-6B543FE7D30D}" type="pres">
      <dgm:prSet presAssocID="{6DB70404-58CF-C74F-8D59-30EE22823BDE}" presName="textB" presStyleLbl="revTx" presStyleIdx="1" presStyleCnt="9">
        <dgm:presLayoutVars>
          <dgm:bulletEnabled val="1"/>
        </dgm:presLayoutVars>
      </dgm:prSet>
      <dgm:spPr/>
      <dgm:t>
        <a:bodyPr/>
        <a:lstStyle/>
        <a:p>
          <a:endParaRPr lang="en-US"/>
        </a:p>
      </dgm:t>
    </dgm:pt>
    <dgm:pt modelId="{E51CCA67-E70C-5942-B94F-4AE24D90C1A3}" type="pres">
      <dgm:prSet presAssocID="{6DB70404-58CF-C74F-8D59-30EE22823BDE}" presName="circleB" presStyleLbl="node1" presStyleIdx="1" presStyleCnt="9"/>
      <dgm:spPr/>
    </dgm:pt>
    <dgm:pt modelId="{382D8C7E-8F42-4B44-890C-4AA9DCF28900}" type="pres">
      <dgm:prSet presAssocID="{6DB70404-58CF-C74F-8D59-30EE22823BDE}" presName="spaceB" presStyleCnt="0"/>
      <dgm:spPr/>
    </dgm:pt>
    <dgm:pt modelId="{870B1E2B-79FF-674A-9D28-ABF4D063D22C}" type="pres">
      <dgm:prSet presAssocID="{AD58E16F-5E7E-F44A-BEAA-B6A23DC8BE10}" presName="space" presStyleCnt="0"/>
      <dgm:spPr/>
    </dgm:pt>
    <dgm:pt modelId="{D6DFB2C5-A64E-B04F-AD45-06D54C5D0E54}" type="pres">
      <dgm:prSet presAssocID="{4020030F-1F8D-FC48-9C37-0CE2A5CF1276}" presName="compositeA" presStyleCnt="0"/>
      <dgm:spPr/>
    </dgm:pt>
    <dgm:pt modelId="{0760C027-EEB0-2944-A1B2-1AB3A92DE90C}" type="pres">
      <dgm:prSet presAssocID="{4020030F-1F8D-FC48-9C37-0CE2A5CF1276}" presName="textA" presStyleLbl="revTx" presStyleIdx="2" presStyleCnt="9">
        <dgm:presLayoutVars>
          <dgm:bulletEnabled val="1"/>
        </dgm:presLayoutVars>
      </dgm:prSet>
      <dgm:spPr/>
      <dgm:t>
        <a:bodyPr/>
        <a:lstStyle/>
        <a:p>
          <a:endParaRPr lang="en-US"/>
        </a:p>
      </dgm:t>
    </dgm:pt>
    <dgm:pt modelId="{FC59A856-5479-6048-B877-6E3056481BDF}" type="pres">
      <dgm:prSet presAssocID="{4020030F-1F8D-FC48-9C37-0CE2A5CF1276}" presName="circleA" presStyleLbl="node1" presStyleIdx="2" presStyleCnt="9"/>
      <dgm:spPr/>
    </dgm:pt>
    <dgm:pt modelId="{D1420305-D81B-1F49-B27E-F6324EB5AFB5}" type="pres">
      <dgm:prSet presAssocID="{4020030F-1F8D-FC48-9C37-0CE2A5CF1276}" presName="spaceA" presStyleCnt="0"/>
      <dgm:spPr/>
    </dgm:pt>
    <dgm:pt modelId="{96612411-ADDC-F246-BF34-627CF1696764}" type="pres">
      <dgm:prSet presAssocID="{403A1F67-6A63-9245-B354-BE7FD3998529}" presName="space" presStyleCnt="0"/>
      <dgm:spPr/>
    </dgm:pt>
    <dgm:pt modelId="{B80FBE3A-A5AE-6B42-B090-7A15CFE3450A}" type="pres">
      <dgm:prSet presAssocID="{0EA8AB0B-8FA5-A44E-8CA4-B520DCC03425}" presName="compositeB" presStyleCnt="0"/>
      <dgm:spPr/>
    </dgm:pt>
    <dgm:pt modelId="{8B388FA8-CF27-A848-83B9-0A8BAC3316C5}" type="pres">
      <dgm:prSet presAssocID="{0EA8AB0B-8FA5-A44E-8CA4-B520DCC03425}" presName="textB" presStyleLbl="revTx" presStyleIdx="3" presStyleCnt="9">
        <dgm:presLayoutVars>
          <dgm:bulletEnabled val="1"/>
        </dgm:presLayoutVars>
      </dgm:prSet>
      <dgm:spPr/>
      <dgm:t>
        <a:bodyPr/>
        <a:lstStyle/>
        <a:p>
          <a:endParaRPr lang="en-US"/>
        </a:p>
      </dgm:t>
    </dgm:pt>
    <dgm:pt modelId="{C7F849E4-6BE0-D046-84DE-024A4DAB76F0}" type="pres">
      <dgm:prSet presAssocID="{0EA8AB0B-8FA5-A44E-8CA4-B520DCC03425}" presName="circleB" presStyleLbl="node1" presStyleIdx="3" presStyleCnt="9"/>
      <dgm:spPr/>
    </dgm:pt>
    <dgm:pt modelId="{E56B7E43-60C7-F848-812A-CB93D03F2250}" type="pres">
      <dgm:prSet presAssocID="{0EA8AB0B-8FA5-A44E-8CA4-B520DCC03425}" presName="spaceB" presStyleCnt="0"/>
      <dgm:spPr/>
    </dgm:pt>
    <dgm:pt modelId="{436D6F28-6B48-FD47-BA28-F9E3318F6A4E}" type="pres">
      <dgm:prSet presAssocID="{974132CE-6CA5-1E4D-AB13-DE8AEED7042B}" presName="space" presStyleCnt="0"/>
      <dgm:spPr/>
    </dgm:pt>
    <dgm:pt modelId="{69175AAF-08E1-E44C-A4AD-362AECAB5FCF}" type="pres">
      <dgm:prSet presAssocID="{4048630D-E1EF-8B4F-88D7-675A24AF4CD0}" presName="compositeA" presStyleCnt="0"/>
      <dgm:spPr/>
    </dgm:pt>
    <dgm:pt modelId="{90C8E718-BB86-7D40-8541-46F1948C648F}" type="pres">
      <dgm:prSet presAssocID="{4048630D-E1EF-8B4F-88D7-675A24AF4CD0}" presName="textA" presStyleLbl="revTx" presStyleIdx="4" presStyleCnt="9">
        <dgm:presLayoutVars>
          <dgm:bulletEnabled val="1"/>
        </dgm:presLayoutVars>
      </dgm:prSet>
      <dgm:spPr/>
      <dgm:t>
        <a:bodyPr/>
        <a:lstStyle/>
        <a:p>
          <a:endParaRPr lang="en-US"/>
        </a:p>
      </dgm:t>
    </dgm:pt>
    <dgm:pt modelId="{8C245530-6BB1-1C4D-81C5-25BED0567600}" type="pres">
      <dgm:prSet presAssocID="{4048630D-E1EF-8B4F-88D7-675A24AF4CD0}" presName="circleA" presStyleLbl="node1" presStyleIdx="4" presStyleCnt="9"/>
      <dgm:spPr/>
    </dgm:pt>
    <dgm:pt modelId="{F5F361EC-79E3-4F4E-83E7-18F75E6B6B52}" type="pres">
      <dgm:prSet presAssocID="{4048630D-E1EF-8B4F-88D7-675A24AF4CD0}" presName="spaceA" presStyleCnt="0"/>
      <dgm:spPr/>
    </dgm:pt>
    <dgm:pt modelId="{1C4E1035-43ED-0645-96D4-D0C0C0B43EF7}" type="pres">
      <dgm:prSet presAssocID="{33BBA8A1-6188-694B-A184-1862E7E4F105}" presName="space" presStyleCnt="0"/>
      <dgm:spPr/>
    </dgm:pt>
    <dgm:pt modelId="{BB35611B-6E2E-D847-9077-8A7D40AFF114}" type="pres">
      <dgm:prSet presAssocID="{76E3861A-6F75-3C48-910D-17C4C8DE20E9}" presName="compositeB" presStyleCnt="0"/>
      <dgm:spPr/>
    </dgm:pt>
    <dgm:pt modelId="{73B90164-D201-3F41-A1AF-DFCFB118D5AB}" type="pres">
      <dgm:prSet presAssocID="{76E3861A-6F75-3C48-910D-17C4C8DE20E9}" presName="textB" presStyleLbl="revTx" presStyleIdx="5" presStyleCnt="9">
        <dgm:presLayoutVars>
          <dgm:bulletEnabled val="1"/>
        </dgm:presLayoutVars>
      </dgm:prSet>
      <dgm:spPr/>
      <dgm:t>
        <a:bodyPr/>
        <a:lstStyle/>
        <a:p>
          <a:endParaRPr lang="en-US"/>
        </a:p>
      </dgm:t>
    </dgm:pt>
    <dgm:pt modelId="{879B2F96-2AD7-0241-ADF2-70717B018212}" type="pres">
      <dgm:prSet presAssocID="{76E3861A-6F75-3C48-910D-17C4C8DE20E9}" presName="circleB" presStyleLbl="node1" presStyleIdx="5" presStyleCnt="9"/>
      <dgm:spPr/>
    </dgm:pt>
    <dgm:pt modelId="{D562990B-99DB-AF43-B87F-0CCEDBFB642E}" type="pres">
      <dgm:prSet presAssocID="{76E3861A-6F75-3C48-910D-17C4C8DE20E9}" presName="spaceB" presStyleCnt="0"/>
      <dgm:spPr/>
    </dgm:pt>
    <dgm:pt modelId="{81E3B8D1-103D-284C-852C-90F902E4EA35}" type="pres">
      <dgm:prSet presAssocID="{108FC656-436D-0342-AE28-3463397084A8}" presName="space" presStyleCnt="0"/>
      <dgm:spPr/>
    </dgm:pt>
    <dgm:pt modelId="{DE968914-5BDF-2E44-AFD4-5B79EF9E0D76}" type="pres">
      <dgm:prSet presAssocID="{9E5886AA-F578-2A4F-94A8-985721F9B54C}" presName="compositeA" presStyleCnt="0"/>
      <dgm:spPr/>
    </dgm:pt>
    <dgm:pt modelId="{E1751869-A92F-624B-89DC-A078BA44E4A4}" type="pres">
      <dgm:prSet presAssocID="{9E5886AA-F578-2A4F-94A8-985721F9B54C}" presName="textA" presStyleLbl="revTx" presStyleIdx="6" presStyleCnt="9">
        <dgm:presLayoutVars>
          <dgm:bulletEnabled val="1"/>
        </dgm:presLayoutVars>
      </dgm:prSet>
      <dgm:spPr/>
      <dgm:t>
        <a:bodyPr/>
        <a:lstStyle/>
        <a:p>
          <a:endParaRPr lang="en-US"/>
        </a:p>
      </dgm:t>
    </dgm:pt>
    <dgm:pt modelId="{745B7B0D-F97C-FF40-AF68-1CBBB985554F}" type="pres">
      <dgm:prSet presAssocID="{9E5886AA-F578-2A4F-94A8-985721F9B54C}" presName="circleA" presStyleLbl="node1" presStyleIdx="6" presStyleCnt="9"/>
      <dgm:spPr/>
    </dgm:pt>
    <dgm:pt modelId="{51DAFDE2-A476-A844-8FD6-BD086B84E4AE}" type="pres">
      <dgm:prSet presAssocID="{9E5886AA-F578-2A4F-94A8-985721F9B54C}" presName="spaceA" presStyleCnt="0"/>
      <dgm:spPr/>
    </dgm:pt>
    <dgm:pt modelId="{E8BD4B9C-B756-AF40-86CD-F62DDA4BDD18}" type="pres">
      <dgm:prSet presAssocID="{6B5FA5A8-176C-1744-BD63-700347B2754E}" presName="space" presStyleCnt="0"/>
      <dgm:spPr/>
    </dgm:pt>
    <dgm:pt modelId="{BA14A1F6-21A7-684B-85B0-CEADE7321FE9}" type="pres">
      <dgm:prSet presAssocID="{6938389F-8CA9-B34E-8327-83C37EB489F7}" presName="compositeB" presStyleCnt="0"/>
      <dgm:spPr/>
    </dgm:pt>
    <dgm:pt modelId="{7BCAA1B4-499B-AD45-B927-8092A83DEF15}" type="pres">
      <dgm:prSet presAssocID="{6938389F-8CA9-B34E-8327-83C37EB489F7}" presName="textB" presStyleLbl="revTx" presStyleIdx="7" presStyleCnt="9">
        <dgm:presLayoutVars>
          <dgm:bulletEnabled val="1"/>
        </dgm:presLayoutVars>
      </dgm:prSet>
      <dgm:spPr/>
      <dgm:t>
        <a:bodyPr/>
        <a:lstStyle/>
        <a:p>
          <a:endParaRPr lang="en-US"/>
        </a:p>
      </dgm:t>
    </dgm:pt>
    <dgm:pt modelId="{CAC5FF7B-DFCF-B64C-A777-0E1A83A2C05D}" type="pres">
      <dgm:prSet presAssocID="{6938389F-8CA9-B34E-8327-83C37EB489F7}" presName="circleB" presStyleLbl="node1" presStyleIdx="7" presStyleCnt="9"/>
      <dgm:spPr/>
    </dgm:pt>
    <dgm:pt modelId="{8DF005F1-8188-044F-A0B6-68671DCCCD72}" type="pres">
      <dgm:prSet presAssocID="{6938389F-8CA9-B34E-8327-83C37EB489F7}" presName="spaceB" presStyleCnt="0"/>
      <dgm:spPr/>
    </dgm:pt>
    <dgm:pt modelId="{4F8FB8E4-143D-CD41-B3AC-2000431A03EE}" type="pres">
      <dgm:prSet presAssocID="{C2E41D16-50C7-4A4B-B23E-04371A8FDA30}" presName="space" presStyleCnt="0"/>
      <dgm:spPr/>
    </dgm:pt>
    <dgm:pt modelId="{E5B0EEF6-16AA-6F44-9EAE-9880C35669E2}" type="pres">
      <dgm:prSet presAssocID="{6340FB5A-0934-D343-ACC6-08D972609E72}" presName="compositeA" presStyleCnt="0"/>
      <dgm:spPr/>
    </dgm:pt>
    <dgm:pt modelId="{81E490DF-42CE-A842-852B-880264D89CDB}" type="pres">
      <dgm:prSet presAssocID="{6340FB5A-0934-D343-ACC6-08D972609E72}" presName="textA" presStyleLbl="revTx" presStyleIdx="8" presStyleCnt="9" custScaleX="66255">
        <dgm:presLayoutVars>
          <dgm:bulletEnabled val="1"/>
        </dgm:presLayoutVars>
      </dgm:prSet>
      <dgm:spPr/>
      <dgm:t>
        <a:bodyPr/>
        <a:lstStyle/>
        <a:p>
          <a:endParaRPr lang="en-US"/>
        </a:p>
      </dgm:t>
    </dgm:pt>
    <dgm:pt modelId="{C3B9AF06-E202-0E44-A1B8-539DDB04628B}" type="pres">
      <dgm:prSet presAssocID="{6340FB5A-0934-D343-ACC6-08D972609E72}" presName="circleA" presStyleLbl="node1" presStyleIdx="8" presStyleCnt="9"/>
      <dgm:spPr/>
    </dgm:pt>
    <dgm:pt modelId="{62C3B12B-F790-9E46-A00E-568E3C763FC9}" type="pres">
      <dgm:prSet presAssocID="{6340FB5A-0934-D343-ACC6-08D972609E72}" presName="spaceA" presStyleCnt="0"/>
      <dgm:spPr/>
    </dgm:pt>
  </dgm:ptLst>
  <dgm:cxnLst>
    <dgm:cxn modelId="{7DC9297A-8D18-D649-8131-6712161A7B6C}" srcId="{AF873CF0-27FC-3945-8BEC-89B3039A0F4B}" destId="{6DB70404-58CF-C74F-8D59-30EE22823BDE}" srcOrd="1" destOrd="0" parTransId="{EDE8F753-AA12-0E41-A7F5-B7AF099D3E86}" sibTransId="{AD58E16F-5E7E-F44A-BEAA-B6A23DC8BE10}"/>
    <dgm:cxn modelId="{7A249EAB-4F6C-4324-B9E5-EC1BE9521C8A}" type="presOf" srcId="{6DB70404-58CF-C74F-8D59-30EE22823BDE}" destId="{DADB2262-D29D-FE48-B05C-6B543FE7D30D}" srcOrd="0" destOrd="0" presId="urn:microsoft.com/office/officeart/2005/8/layout/hProcess11"/>
    <dgm:cxn modelId="{03B997B7-7BB1-6742-B9B0-965D09FCF3F2}" srcId="{AF873CF0-27FC-3945-8BEC-89B3039A0F4B}" destId="{76E3861A-6F75-3C48-910D-17C4C8DE20E9}" srcOrd="5" destOrd="0" parTransId="{83990BFD-7AC4-4A49-871D-3022EB47A8C1}" sibTransId="{108FC656-436D-0342-AE28-3463397084A8}"/>
    <dgm:cxn modelId="{F081D8D7-0A3A-8D45-8954-E246AB6BE423}" srcId="{AF873CF0-27FC-3945-8BEC-89B3039A0F4B}" destId="{0EA8AB0B-8FA5-A44E-8CA4-B520DCC03425}" srcOrd="3" destOrd="0" parTransId="{274FAE84-8528-814F-A09E-464A220E8487}" sibTransId="{974132CE-6CA5-1E4D-AB13-DE8AEED7042B}"/>
    <dgm:cxn modelId="{9FF513BB-8AB4-47FD-9C56-C51D82DACCE4}" type="presOf" srcId="{4048630D-E1EF-8B4F-88D7-675A24AF4CD0}" destId="{90C8E718-BB86-7D40-8541-46F1948C648F}" srcOrd="0" destOrd="0" presId="urn:microsoft.com/office/officeart/2005/8/layout/hProcess11"/>
    <dgm:cxn modelId="{CF46242B-A47E-4AB7-92D4-947CB6C480FF}" type="presOf" srcId="{AF873CF0-27FC-3945-8BEC-89B3039A0F4B}" destId="{30A895D0-B43C-7548-93FC-0CEAA969E6E7}" srcOrd="0" destOrd="0" presId="urn:microsoft.com/office/officeart/2005/8/layout/hProcess11"/>
    <dgm:cxn modelId="{FD75999C-4559-4643-B08C-31F29AFB17CC}" srcId="{AF873CF0-27FC-3945-8BEC-89B3039A0F4B}" destId="{6340FB5A-0934-D343-ACC6-08D972609E72}" srcOrd="8" destOrd="0" parTransId="{014FC0A9-DF12-7244-B2EE-4005FB4228FE}" sibTransId="{DC4C0B8F-7A37-824B-9969-FA07F9FDCF7C}"/>
    <dgm:cxn modelId="{4838B45F-DA7D-4CE0-86CF-E3955AA98CFA}" type="presOf" srcId="{6340FB5A-0934-D343-ACC6-08D972609E72}" destId="{81E490DF-42CE-A842-852B-880264D89CDB}" srcOrd="0" destOrd="0" presId="urn:microsoft.com/office/officeart/2005/8/layout/hProcess11"/>
    <dgm:cxn modelId="{9AEA4051-CCD2-E847-9B35-557B6F9EFC38}" srcId="{AF873CF0-27FC-3945-8BEC-89B3039A0F4B}" destId="{9E5886AA-F578-2A4F-94A8-985721F9B54C}" srcOrd="6" destOrd="0" parTransId="{E3828C07-177B-FC41-BCAF-B762597B43D5}" sibTransId="{6B5FA5A8-176C-1744-BD63-700347B2754E}"/>
    <dgm:cxn modelId="{FB33A9DC-232A-4E27-B9AF-D916598FD2C2}" type="presOf" srcId="{4020030F-1F8D-FC48-9C37-0CE2A5CF1276}" destId="{0760C027-EEB0-2944-A1B2-1AB3A92DE90C}" srcOrd="0" destOrd="0" presId="urn:microsoft.com/office/officeart/2005/8/layout/hProcess11"/>
    <dgm:cxn modelId="{9F61AF33-C7CF-E548-89DA-2DCEB617CE99}" srcId="{AF873CF0-27FC-3945-8BEC-89B3039A0F4B}" destId="{1DDEB352-49A1-E24F-A09B-83E7EB4FB094}" srcOrd="0" destOrd="0" parTransId="{670A91E7-E179-1E40-8CD2-2FA72ED6D5FC}" sibTransId="{5D5832E2-8AA7-7546-94BD-5C515324605E}"/>
    <dgm:cxn modelId="{44EA07D6-79B7-D041-B871-2CE02392A95D}" srcId="{AF873CF0-27FC-3945-8BEC-89B3039A0F4B}" destId="{4020030F-1F8D-FC48-9C37-0CE2A5CF1276}" srcOrd="2" destOrd="0" parTransId="{F089A595-BD62-2047-9DAC-CC1058A1F58B}" sibTransId="{403A1F67-6A63-9245-B354-BE7FD3998529}"/>
    <dgm:cxn modelId="{707F971C-3057-4CBE-8A69-49C8D69B217C}" type="presOf" srcId="{9E5886AA-F578-2A4F-94A8-985721F9B54C}" destId="{E1751869-A92F-624B-89DC-A078BA44E4A4}" srcOrd="0" destOrd="0" presId="urn:microsoft.com/office/officeart/2005/8/layout/hProcess11"/>
    <dgm:cxn modelId="{45461843-A29D-4B65-8B0C-6015CA6EA6FC}" type="presOf" srcId="{6938389F-8CA9-B34E-8327-83C37EB489F7}" destId="{7BCAA1B4-499B-AD45-B927-8092A83DEF15}" srcOrd="0" destOrd="0" presId="urn:microsoft.com/office/officeart/2005/8/layout/hProcess11"/>
    <dgm:cxn modelId="{DA18AF7C-A72E-4BF1-B5BF-FCCE5058AC63}" type="presOf" srcId="{0EA8AB0B-8FA5-A44E-8CA4-B520DCC03425}" destId="{8B388FA8-CF27-A848-83B9-0A8BAC3316C5}" srcOrd="0" destOrd="0" presId="urn:microsoft.com/office/officeart/2005/8/layout/hProcess11"/>
    <dgm:cxn modelId="{3794A535-CEC6-894B-8336-45768E11748D}" srcId="{AF873CF0-27FC-3945-8BEC-89B3039A0F4B}" destId="{4048630D-E1EF-8B4F-88D7-675A24AF4CD0}" srcOrd="4" destOrd="0" parTransId="{ECF6FEA0-396C-6044-8301-99A2303F3EFF}" sibTransId="{33BBA8A1-6188-694B-A184-1862E7E4F105}"/>
    <dgm:cxn modelId="{E30D5069-B5FF-44FA-B3C5-83C0709906E9}" type="presOf" srcId="{76E3861A-6F75-3C48-910D-17C4C8DE20E9}" destId="{73B90164-D201-3F41-A1AF-DFCFB118D5AB}" srcOrd="0" destOrd="0" presId="urn:microsoft.com/office/officeart/2005/8/layout/hProcess11"/>
    <dgm:cxn modelId="{9265BF7C-8C58-C74F-A3C3-F70180BAFAE6}" srcId="{AF873CF0-27FC-3945-8BEC-89B3039A0F4B}" destId="{6938389F-8CA9-B34E-8327-83C37EB489F7}" srcOrd="7" destOrd="0" parTransId="{333A7062-DF6E-D341-862D-4670FE8949C3}" sibTransId="{C2E41D16-50C7-4A4B-B23E-04371A8FDA30}"/>
    <dgm:cxn modelId="{FEF801F1-669A-4EA9-BA76-CED64B2C5626}" type="presOf" srcId="{1DDEB352-49A1-E24F-A09B-83E7EB4FB094}" destId="{BB39F4BD-371B-5049-9101-5105B6AA206C}" srcOrd="0" destOrd="0" presId="urn:microsoft.com/office/officeart/2005/8/layout/hProcess11"/>
    <dgm:cxn modelId="{2639EED5-FDC1-424C-94B4-1FDBAC145F79}" type="presParOf" srcId="{30A895D0-B43C-7548-93FC-0CEAA969E6E7}" destId="{B869931C-7346-BD45-B646-FBF9B79BFBA2}" srcOrd="0" destOrd="0" presId="urn:microsoft.com/office/officeart/2005/8/layout/hProcess11"/>
    <dgm:cxn modelId="{B536E8E8-29BB-4BFC-BB7E-E8E876D7C270}" type="presParOf" srcId="{30A895D0-B43C-7548-93FC-0CEAA969E6E7}" destId="{15F06281-4495-E946-878F-A83430356B70}" srcOrd="1" destOrd="0" presId="urn:microsoft.com/office/officeart/2005/8/layout/hProcess11"/>
    <dgm:cxn modelId="{504890B5-7ACA-4B7C-8B68-3B16986F41CB}" type="presParOf" srcId="{15F06281-4495-E946-878F-A83430356B70}" destId="{34932C03-7A51-EB4D-BB92-9D94A214D4FC}" srcOrd="0" destOrd="0" presId="urn:microsoft.com/office/officeart/2005/8/layout/hProcess11"/>
    <dgm:cxn modelId="{11F8182C-AC83-4063-8ECB-DD9A890B0726}" type="presParOf" srcId="{34932C03-7A51-EB4D-BB92-9D94A214D4FC}" destId="{BB39F4BD-371B-5049-9101-5105B6AA206C}" srcOrd="0" destOrd="0" presId="urn:microsoft.com/office/officeart/2005/8/layout/hProcess11"/>
    <dgm:cxn modelId="{4E29F082-4657-4037-81AE-67A04E78303E}" type="presParOf" srcId="{34932C03-7A51-EB4D-BB92-9D94A214D4FC}" destId="{361A8064-1F0A-9146-8270-D2423DAC3C31}" srcOrd="1" destOrd="0" presId="urn:microsoft.com/office/officeart/2005/8/layout/hProcess11"/>
    <dgm:cxn modelId="{E2CDE76F-9386-4E3F-9BBD-037E630B258B}" type="presParOf" srcId="{34932C03-7A51-EB4D-BB92-9D94A214D4FC}" destId="{FFED2B02-5230-0746-AFF6-95D2E2322475}" srcOrd="2" destOrd="0" presId="urn:microsoft.com/office/officeart/2005/8/layout/hProcess11"/>
    <dgm:cxn modelId="{FC39CAC3-AF9D-450C-BA15-78AF9D89D233}" type="presParOf" srcId="{15F06281-4495-E946-878F-A83430356B70}" destId="{B9C46A30-7BBC-494A-B1E5-A29467666785}" srcOrd="1" destOrd="0" presId="urn:microsoft.com/office/officeart/2005/8/layout/hProcess11"/>
    <dgm:cxn modelId="{3820D89D-331D-4F04-ADF9-C888F8D61584}" type="presParOf" srcId="{15F06281-4495-E946-878F-A83430356B70}" destId="{D6CBF7DF-766D-0641-9779-A8F44B952D06}" srcOrd="2" destOrd="0" presId="urn:microsoft.com/office/officeart/2005/8/layout/hProcess11"/>
    <dgm:cxn modelId="{022D227E-7838-4E32-B6B5-23FBEECCE165}" type="presParOf" srcId="{D6CBF7DF-766D-0641-9779-A8F44B952D06}" destId="{DADB2262-D29D-FE48-B05C-6B543FE7D30D}" srcOrd="0" destOrd="0" presId="urn:microsoft.com/office/officeart/2005/8/layout/hProcess11"/>
    <dgm:cxn modelId="{44009EAC-B580-4D72-B4CC-BFF1AF6ED4E0}" type="presParOf" srcId="{D6CBF7DF-766D-0641-9779-A8F44B952D06}" destId="{E51CCA67-E70C-5942-B94F-4AE24D90C1A3}" srcOrd="1" destOrd="0" presId="urn:microsoft.com/office/officeart/2005/8/layout/hProcess11"/>
    <dgm:cxn modelId="{1148D7C8-87CD-42C9-B850-5D90D5C8CCB9}" type="presParOf" srcId="{D6CBF7DF-766D-0641-9779-A8F44B952D06}" destId="{382D8C7E-8F42-4B44-890C-4AA9DCF28900}" srcOrd="2" destOrd="0" presId="urn:microsoft.com/office/officeart/2005/8/layout/hProcess11"/>
    <dgm:cxn modelId="{6A193A80-A0D8-46FA-832F-F1A2254906DB}" type="presParOf" srcId="{15F06281-4495-E946-878F-A83430356B70}" destId="{870B1E2B-79FF-674A-9D28-ABF4D063D22C}" srcOrd="3" destOrd="0" presId="urn:microsoft.com/office/officeart/2005/8/layout/hProcess11"/>
    <dgm:cxn modelId="{60225625-BB0D-4075-9694-F760CA0AA749}" type="presParOf" srcId="{15F06281-4495-E946-878F-A83430356B70}" destId="{D6DFB2C5-A64E-B04F-AD45-06D54C5D0E54}" srcOrd="4" destOrd="0" presId="urn:microsoft.com/office/officeart/2005/8/layout/hProcess11"/>
    <dgm:cxn modelId="{B48DAE37-5910-4B97-931C-33466288E3F8}" type="presParOf" srcId="{D6DFB2C5-A64E-B04F-AD45-06D54C5D0E54}" destId="{0760C027-EEB0-2944-A1B2-1AB3A92DE90C}" srcOrd="0" destOrd="0" presId="urn:microsoft.com/office/officeart/2005/8/layout/hProcess11"/>
    <dgm:cxn modelId="{96DAE347-D78F-45E3-9092-2A2871BFF43D}" type="presParOf" srcId="{D6DFB2C5-A64E-B04F-AD45-06D54C5D0E54}" destId="{FC59A856-5479-6048-B877-6E3056481BDF}" srcOrd="1" destOrd="0" presId="urn:microsoft.com/office/officeart/2005/8/layout/hProcess11"/>
    <dgm:cxn modelId="{8EB0C81A-7F34-439B-AD39-124EA0CD9142}" type="presParOf" srcId="{D6DFB2C5-A64E-B04F-AD45-06D54C5D0E54}" destId="{D1420305-D81B-1F49-B27E-F6324EB5AFB5}" srcOrd="2" destOrd="0" presId="urn:microsoft.com/office/officeart/2005/8/layout/hProcess11"/>
    <dgm:cxn modelId="{B511DA71-E9B0-4B3F-8656-11DBE0DBB2B4}" type="presParOf" srcId="{15F06281-4495-E946-878F-A83430356B70}" destId="{96612411-ADDC-F246-BF34-627CF1696764}" srcOrd="5" destOrd="0" presId="urn:microsoft.com/office/officeart/2005/8/layout/hProcess11"/>
    <dgm:cxn modelId="{73424AD1-F663-45EE-87B1-EAB811E9B530}" type="presParOf" srcId="{15F06281-4495-E946-878F-A83430356B70}" destId="{B80FBE3A-A5AE-6B42-B090-7A15CFE3450A}" srcOrd="6" destOrd="0" presId="urn:microsoft.com/office/officeart/2005/8/layout/hProcess11"/>
    <dgm:cxn modelId="{BB660ACE-9EE2-4CE5-9252-AF2DA5DF418C}" type="presParOf" srcId="{B80FBE3A-A5AE-6B42-B090-7A15CFE3450A}" destId="{8B388FA8-CF27-A848-83B9-0A8BAC3316C5}" srcOrd="0" destOrd="0" presId="urn:microsoft.com/office/officeart/2005/8/layout/hProcess11"/>
    <dgm:cxn modelId="{DA80FD50-8CA9-4071-AD26-4E1E4538479C}" type="presParOf" srcId="{B80FBE3A-A5AE-6B42-B090-7A15CFE3450A}" destId="{C7F849E4-6BE0-D046-84DE-024A4DAB76F0}" srcOrd="1" destOrd="0" presId="urn:microsoft.com/office/officeart/2005/8/layout/hProcess11"/>
    <dgm:cxn modelId="{36AE9B49-2732-4CBB-B24E-8BAC0D1ACE29}" type="presParOf" srcId="{B80FBE3A-A5AE-6B42-B090-7A15CFE3450A}" destId="{E56B7E43-60C7-F848-812A-CB93D03F2250}" srcOrd="2" destOrd="0" presId="urn:microsoft.com/office/officeart/2005/8/layout/hProcess11"/>
    <dgm:cxn modelId="{FAF1CD52-DC31-4969-AACF-093C6F434BA2}" type="presParOf" srcId="{15F06281-4495-E946-878F-A83430356B70}" destId="{436D6F28-6B48-FD47-BA28-F9E3318F6A4E}" srcOrd="7" destOrd="0" presId="urn:microsoft.com/office/officeart/2005/8/layout/hProcess11"/>
    <dgm:cxn modelId="{540E9479-8AE1-4946-A215-33C597F3DF65}" type="presParOf" srcId="{15F06281-4495-E946-878F-A83430356B70}" destId="{69175AAF-08E1-E44C-A4AD-362AECAB5FCF}" srcOrd="8" destOrd="0" presId="urn:microsoft.com/office/officeart/2005/8/layout/hProcess11"/>
    <dgm:cxn modelId="{2389E0FF-E615-4466-8A31-66A907A46636}" type="presParOf" srcId="{69175AAF-08E1-E44C-A4AD-362AECAB5FCF}" destId="{90C8E718-BB86-7D40-8541-46F1948C648F}" srcOrd="0" destOrd="0" presId="urn:microsoft.com/office/officeart/2005/8/layout/hProcess11"/>
    <dgm:cxn modelId="{E6A95679-C2D9-46D9-B395-703163975596}" type="presParOf" srcId="{69175AAF-08E1-E44C-A4AD-362AECAB5FCF}" destId="{8C245530-6BB1-1C4D-81C5-25BED0567600}" srcOrd="1" destOrd="0" presId="urn:microsoft.com/office/officeart/2005/8/layout/hProcess11"/>
    <dgm:cxn modelId="{FDAABB46-4A5E-42D4-9778-AD8C2962E89C}" type="presParOf" srcId="{69175AAF-08E1-E44C-A4AD-362AECAB5FCF}" destId="{F5F361EC-79E3-4F4E-83E7-18F75E6B6B52}" srcOrd="2" destOrd="0" presId="urn:microsoft.com/office/officeart/2005/8/layout/hProcess11"/>
    <dgm:cxn modelId="{A026D59C-BA1C-485A-A3F9-7213D6510941}" type="presParOf" srcId="{15F06281-4495-E946-878F-A83430356B70}" destId="{1C4E1035-43ED-0645-96D4-D0C0C0B43EF7}" srcOrd="9" destOrd="0" presId="urn:microsoft.com/office/officeart/2005/8/layout/hProcess11"/>
    <dgm:cxn modelId="{D7C3EC7D-81F8-4432-B56A-AA9EB80E5B76}" type="presParOf" srcId="{15F06281-4495-E946-878F-A83430356B70}" destId="{BB35611B-6E2E-D847-9077-8A7D40AFF114}" srcOrd="10" destOrd="0" presId="urn:microsoft.com/office/officeart/2005/8/layout/hProcess11"/>
    <dgm:cxn modelId="{4AACB326-E5E3-4956-B89C-9ECCFD43BFB8}" type="presParOf" srcId="{BB35611B-6E2E-D847-9077-8A7D40AFF114}" destId="{73B90164-D201-3F41-A1AF-DFCFB118D5AB}" srcOrd="0" destOrd="0" presId="urn:microsoft.com/office/officeart/2005/8/layout/hProcess11"/>
    <dgm:cxn modelId="{0271BD3D-4137-4FDF-9A56-5796C9B57597}" type="presParOf" srcId="{BB35611B-6E2E-D847-9077-8A7D40AFF114}" destId="{879B2F96-2AD7-0241-ADF2-70717B018212}" srcOrd="1" destOrd="0" presId="urn:microsoft.com/office/officeart/2005/8/layout/hProcess11"/>
    <dgm:cxn modelId="{08C1D504-0FD2-4D3D-A5B1-8A8AF2FFF66A}" type="presParOf" srcId="{BB35611B-6E2E-D847-9077-8A7D40AFF114}" destId="{D562990B-99DB-AF43-B87F-0CCEDBFB642E}" srcOrd="2" destOrd="0" presId="urn:microsoft.com/office/officeart/2005/8/layout/hProcess11"/>
    <dgm:cxn modelId="{616F3DF7-6AC1-413F-A762-85DA036479F6}" type="presParOf" srcId="{15F06281-4495-E946-878F-A83430356B70}" destId="{81E3B8D1-103D-284C-852C-90F902E4EA35}" srcOrd="11" destOrd="0" presId="urn:microsoft.com/office/officeart/2005/8/layout/hProcess11"/>
    <dgm:cxn modelId="{4F261EF7-C116-4031-86A4-0A5846FF7868}" type="presParOf" srcId="{15F06281-4495-E946-878F-A83430356B70}" destId="{DE968914-5BDF-2E44-AFD4-5B79EF9E0D76}" srcOrd="12" destOrd="0" presId="urn:microsoft.com/office/officeart/2005/8/layout/hProcess11"/>
    <dgm:cxn modelId="{9716FA55-B2FE-4DE9-BC79-7D97D3E3949C}" type="presParOf" srcId="{DE968914-5BDF-2E44-AFD4-5B79EF9E0D76}" destId="{E1751869-A92F-624B-89DC-A078BA44E4A4}" srcOrd="0" destOrd="0" presId="urn:microsoft.com/office/officeart/2005/8/layout/hProcess11"/>
    <dgm:cxn modelId="{EDAE7726-3DDB-43E2-A000-D7D9E6F12655}" type="presParOf" srcId="{DE968914-5BDF-2E44-AFD4-5B79EF9E0D76}" destId="{745B7B0D-F97C-FF40-AF68-1CBBB985554F}" srcOrd="1" destOrd="0" presId="urn:microsoft.com/office/officeart/2005/8/layout/hProcess11"/>
    <dgm:cxn modelId="{18F9E3CD-69B1-43C4-9695-726D42312FF0}" type="presParOf" srcId="{DE968914-5BDF-2E44-AFD4-5B79EF9E0D76}" destId="{51DAFDE2-A476-A844-8FD6-BD086B84E4AE}" srcOrd="2" destOrd="0" presId="urn:microsoft.com/office/officeart/2005/8/layout/hProcess11"/>
    <dgm:cxn modelId="{7F7008C7-BCCB-4AAE-8C02-53376683F67E}" type="presParOf" srcId="{15F06281-4495-E946-878F-A83430356B70}" destId="{E8BD4B9C-B756-AF40-86CD-F62DDA4BDD18}" srcOrd="13" destOrd="0" presId="urn:microsoft.com/office/officeart/2005/8/layout/hProcess11"/>
    <dgm:cxn modelId="{3146D935-F5A6-48B3-A8A5-27C10E76EA15}" type="presParOf" srcId="{15F06281-4495-E946-878F-A83430356B70}" destId="{BA14A1F6-21A7-684B-85B0-CEADE7321FE9}" srcOrd="14" destOrd="0" presId="urn:microsoft.com/office/officeart/2005/8/layout/hProcess11"/>
    <dgm:cxn modelId="{D0FC223E-9C05-45FC-8F85-A1D19C127CAF}" type="presParOf" srcId="{BA14A1F6-21A7-684B-85B0-CEADE7321FE9}" destId="{7BCAA1B4-499B-AD45-B927-8092A83DEF15}" srcOrd="0" destOrd="0" presId="urn:microsoft.com/office/officeart/2005/8/layout/hProcess11"/>
    <dgm:cxn modelId="{F4D913E0-7C77-4122-80DC-5116561E5D93}" type="presParOf" srcId="{BA14A1F6-21A7-684B-85B0-CEADE7321FE9}" destId="{CAC5FF7B-DFCF-B64C-A777-0E1A83A2C05D}" srcOrd="1" destOrd="0" presId="urn:microsoft.com/office/officeart/2005/8/layout/hProcess11"/>
    <dgm:cxn modelId="{BC2D40F2-BC7D-4464-99D6-5AB7B305E251}" type="presParOf" srcId="{BA14A1F6-21A7-684B-85B0-CEADE7321FE9}" destId="{8DF005F1-8188-044F-A0B6-68671DCCCD72}" srcOrd="2" destOrd="0" presId="urn:microsoft.com/office/officeart/2005/8/layout/hProcess11"/>
    <dgm:cxn modelId="{E07E7BE0-8B1D-4451-8917-3C9E8A163733}" type="presParOf" srcId="{15F06281-4495-E946-878F-A83430356B70}" destId="{4F8FB8E4-143D-CD41-B3AC-2000431A03EE}" srcOrd="15" destOrd="0" presId="urn:microsoft.com/office/officeart/2005/8/layout/hProcess11"/>
    <dgm:cxn modelId="{E344B9AC-F8D9-416D-B7AC-78F7EE30CEC2}" type="presParOf" srcId="{15F06281-4495-E946-878F-A83430356B70}" destId="{E5B0EEF6-16AA-6F44-9EAE-9880C35669E2}" srcOrd="16" destOrd="0" presId="urn:microsoft.com/office/officeart/2005/8/layout/hProcess11"/>
    <dgm:cxn modelId="{C2DFCB89-87EC-4745-90F6-B5956FAD1F3D}" type="presParOf" srcId="{E5B0EEF6-16AA-6F44-9EAE-9880C35669E2}" destId="{81E490DF-42CE-A842-852B-880264D89CDB}" srcOrd="0" destOrd="0" presId="urn:microsoft.com/office/officeart/2005/8/layout/hProcess11"/>
    <dgm:cxn modelId="{F3D0EE2E-4C99-4150-B279-9EB05CB52F38}" type="presParOf" srcId="{E5B0EEF6-16AA-6F44-9EAE-9880C35669E2}" destId="{C3B9AF06-E202-0E44-A1B8-539DDB04628B}" srcOrd="1" destOrd="0" presId="urn:microsoft.com/office/officeart/2005/8/layout/hProcess11"/>
    <dgm:cxn modelId="{6B316239-C5DB-415D-9DB7-97E5BFF3B667}" type="presParOf" srcId="{E5B0EEF6-16AA-6F44-9EAE-9880C35669E2}" destId="{62C3B12B-F790-9E46-A00E-568E3C763FC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a:lstStyle/>
          <a:p>
            <a:endParaRPr lang="en-US" dirty="0"/>
          </a:p>
        </p:txBody>
      </p:sp>
      <p:sp>
        <p:nvSpPr>
          <p:cNvPr id="3" name="Rectangle 3"/>
          <p:cNvSpPr>
            <a:spLocks noGrp="1"/>
          </p:cNvSpPr>
          <p:nvPr>
            <p:ph type="dt" sz="quarter" idx="1"/>
          </p:nvPr>
        </p:nvSpPr>
        <p:spPr>
          <a:xfrm>
            <a:off x="3970938" y="0"/>
            <a:ext cx="3037840" cy="464820"/>
          </a:xfrm>
          <a:prstGeom prst="rect">
            <a:avLst/>
          </a:prstGeom>
        </p:spPr>
        <p:txBody>
          <a:bodyPr vert="horz" lIns="93177" tIns="46589" rIns="93177" bIns="46589"/>
          <a:lstStyle/>
          <a:p>
            <a:fld id="{A7959C71-B73A-49FF-9308-B24F710812B5}" type="datetimeFigureOut">
              <a:rPr lang="en-US" smtClean="0"/>
              <a:pPr/>
              <a:t>11/16/16</a:t>
            </a:fld>
            <a:endParaRPr lang="en-US" dirty="0"/>
          </a:p>
        </p:txBody>
      </p:sp>
      <p:sp>
        <p:nvSpPr>
          <p:cNvPr id="4" name="Rectangle 4"/>
          <p:cNvSpPr>
            <a:spLocks noGrp="1"/>
          </p:cNvSpPr>
          <p:nvPr>
            <p:ph type="ftr" sz="quarter" idx="2"/>
          </p:nvPr>
        </p:nvSpPr>
        <p:spPr>
          <a:xfrm>
            <a:off x="0" y="8829967"/>
            <a:ext cx="3037840" cy="464820"/>
          </a:xfrm>
          <a:prstGeom prst="rect">
            <a:avLst/>
          </a:prstGeom>
        </p:spPr>
        <p:txBody>
          <a:bodyPr vert="horz" lIns="93177" tIns="46589" rIns="93177" bIns="46589"/>
          <a:lstStyle/>
          <a:p>
            <a:endParaRPr lang="en-US" dirty="0"/>
          </a:p>
        </p:txBody>
      </p:sp>
      <p:sp>
        <p:nvSpPr>
          <p:cNvPr id="5" name="Rectangle 5"/>
          <p:cNvSpPr>
            <a:spLocks noGrp="1"/>
          </p:cNvSpPr>
          <p:nvPr>
            <p:ph type="sldNum" sz="quarter" idx="3"/>
          </p:nvPr>
        </p:nvSpPr>
        <p:spPr>
          <a:xfrm>
            <a:off x="3970938" y="8829967"/>
            <a:ext cx="3037840" cy="464820"/>
          </a:xfrm>
          <a:prstGeom prst="rect">
            <a:avLst/>
          </a:prstGeom>
        </p:spPr>
        <p:txBody>
          <a:bodyPr vert="horz" lIns="93177" tIns="46589" rIns="93177" bIns="46589"/>
          <a:lstStyle/>
          <a:p>
            <a:fld id="{D6790D8E-0C56-4F61-9B17-7A387442778A}" type="slidenum">
              <a:rPr lang="en-US" smtClean="0"/>
              <a:pPr/>
              <a:t>‹#›</a:t>
            </a:fld>
            <a:endParaRPr lang="en-US" dirty="0"/>
          </a:p>
        </p:txBody>
      </p:sp>
    </p:spTree>
    <p:extLst>
      <p:ext uri="{BB962C8B-B14F-4D97-AF65-F5344CB8AC3E}">
        <p14:creationId xmlns:p14="http://schemas.microsoft.com/office/powerpoint/2010/main" val="221561638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a:spLocks noGrp="1"/>
          </p:cNvSpPr>
          <p:nvPr>
            <p:ph type="hdr" sz="quarter"/>
          </p:nvPr>
        </p:nvSpPr>
        <p:spPr>
          <a:xfrm>
            <a:off x="0" y="0"/>
            <a:ext cx="3037840" cy="464820"/>
          </a:xfrm>
          <a:prstGeom prst="rect">
            <a:avLst/>
          </a:prstGeom>
        </p:spPr>
        <p:txBody>
          <a:bodyPr vert="horz" lIns="93177" tIns="46589" rIns="93177" bIns="46589"/>
          <a:lstStyle/>
          <a:p>
            <a:endParaRPr lang="en-US" dirty="0"/>
          </a:p>
        </p:txBody>
      </p:sp>
      <p:sp>
        <p:nvSpPr>
          <p:cNvPr id="3" name="Rectangle 3"/>
          <p:cNvSpPr>
            <a:spLocks noGrp="1"/>
          </p:cNvSpPr>
          <p:nvPr>
            <p:ph type="dt" idx="1"/>
          </p:nvPr>
        </p:nvSpPr>
        <p:spPr>
          <a:xfrm>
            <a:off x="3970938" y="0"/>
            <a:ext cx="3037840" cy="464820"/>
          </a:xfrm>
          <a:prstGeom prst="rect">
            <a:avLst/>
          </a:prstGeom>
        </p:spPr>
        <p:txBody>
          <a:bodyPr vert="horz" lIns="93177" tIns="46589" rIns="93177" bIns="46589"/>
          <a:lstStyle/>
          <a:p>
            <a:fld id="{5468FC2B-D455-4AC4-9C5E-9317124768F4}" type="datetimeFigureOut">
              <a:rPr lang="en-US" smtClean="0"/>
              <a:pPr/>
              <a:t>11/16/16</a:t>
            </a:fld>
            <a:endParaRPr lang="en-US" dirty="0"/>
          </a:p>
        </p:txBody>
      </p:sp>
      <p:sp>
        <p:nvSpPr>
          <p:cNvPr id="4" name="Rectangle 4"/>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anchor="ctr"/>
          <a:lstStyle/>
          <a:p>
            <a:endParaRPr lang="en-US" dirty="0"/>
          </a:p>
        </p:txBody>
      </p:sp>
      <p:sp>
        <p:nvSpPr>
          <p:cNvPr id="5" name="Rectangle 5"/>
          <p:cNvSpPr>
            <a:spLocks noGrp="1"/>
          </p:cNvSpPr>
          <p:nvPr>
            <p:ph type="body" sz="quarter" idx="3"/>
          </p:nvPr>
        </p:nvSpPr>
        <p:spPr>
          <a:xfrm>
            <a:off x="701040" y="4415790"/>
            <a:ext cx="5608320" cy="4183380"/>
          </a:xfrm>
          <a:prstGeom prst="rect">
            <a:avLst/>
          </a:prstGeom>
        </p:spPr>
        <p:txBody>
          <a:bodyPr vert="horz" lIns="93177" tIns="46589" rIns="93177" bIns="46589">
            <a:normAutofit/>
          </a:bodyPr>
          <a:lstStyle/>
          <a:p>
            <a:pPr lvl="0"/>
            <a:r>
              <a:rPr lang="en-US" noProof="1" smtClean="0"/>
              <a:t>Click to edit Master text styles</a:t>
            </a:r>
            <a:endParaRPr lang="en-US"/>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6" name="Rectangle 6"/>
          <p:cNvSpPr>
            <a:spLocks noGrp="1"/>
          </p:cNvSpPr>
          <p:nvPr>
            <p:ph type="ftr" sz="quarter" idx="4"/>
          </p:nvPr>
        </p:nvSpPr>
        <p:spPr>
          <a:xfrm>
            <a:off x="0" y="8829967"/>
            <a:ext cx="3037840" cy="464820"/>
          </a:xfrm>
          <a:prstGeom prst="rect">
            <a:avLst/>
          </a:prstGeom>
        </p:spPr>
        <p:txBody>
          <a:bodyPr vert="horz" lIns="93177" tIns="46589" rIns="93177" bIns="46589"/>
          <a:lstStyle/>
          <a:p>
            <a:endParaRPr lang="en-US" dirty="0"/>
          </a:p>
        </p:txBody>
      </p:sp>
      <p:sp>
        <p:nvSpPr>
          <p:cNvPr id="7" name="Rectangle 7"/>
          <p:cNvSpPr>
            <a:spLocks noGrp="1"/>
          </p:cNvSpPr>
          <p:nvPr>
            <p:ph type="sldNum" sz="quarter" idx="5"/>
          </p:nvPr>
        </p:nvSpPr>
        <p:spPr>
          <a:xfrm>
            <a:off x="3970938" y="8829967"/>
            <a:ext cx="3037840" cy="464820"/>
          </a:xfrm>
          <a:prstGeom prst="rect">
            <a:avLst/>
          </a:prstGeom>
        </p:spPr>
        <p:txBody>
          <a:bodyPr vert="horz" lIns="93177" tIns="46589" rIns="93177" bIns="46589"/>
          <a:lstStyle/>
          <a:p>
            <a:fld id="{1399807D-D128-4837-BF84-5EA633F317AE}" type="slidenum">
              <a:rPr lang="en-US" smtClean="0"/>
              <a:pPr/>
              <a:t>‹#›</a:t>
            </a:fld>
            <a:endParaRPr lang="en-US" dirty="0"/>
          </a:p>
        </p:txBody>
      </p:sp>
    </p:spTree>
    <p:extLst>
      <p:ext uri="{BB962C8B-B14F-4D97-AF65-F5344CB8AC3E}">
        <p14:creationId xmlns:p14="http://schemas.microsoft.com/office/powerpoint/2010/main" val="3973665669"/>
      </p:ext>
    </p:extLst>
  </p:cSld>
  <p:clrMap bg1="lt1" tx1="dk1" bg2="lt2" tx2="dk2" accent1="accent1" accent2="accent2" accent3="accent3" accent4="accent4" accent5="accent5" accent6="accent6" hlink="hlink" folHlink="folHlink"/>
  <p:hf hd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www.nap.edu/catalog.php?record_id=13165" TargetMode="External"/></Relationships>
</file>

<file path=ppt/notesSlides/_rels/notesSlide18.xml.rels><?xml version="1.0" encoding="UTF-8" standalone="yes"?>
<Relationships xmlns="http://schemas.openxmlformats.org/package/2006/relationships"><Relationship Id="rId11" Type="http://schemas.openxmlformats.org/officeDocument/2006/relationships/hyperlink" Target="http://blogs.edweek.org/edweek/curriculum/2014/05/pushback_to_the_common_science.html" TargetMode="External"/><Relationship Id="rId12" Type="http://schemas.openxmlformats.org/officeDocument/2006/relationships/hyperlink" Target="http://blogs.edweek.org/edweek/curriculum/2015/08/illinois_promises_test_aligned_to_next_generation_science_standards.html" TargetMode="External"/><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en.wikipedia.org/wiki/Next_Generation_Science_Standards" TargetMode="External"/><Relationship Id="rId4" Type="http://schemas.openxmlformats.org/officeDocument/2006/relationships/hyperlink" Target="http://www.edweek.org/tm/contributors/liana%20.heitin.html" TargetMode="External"/><Relationship Id="rId5" Type="http://schemas.openxmlformats.org/officeDocument/2006/relationships/hyperlink" Target="http://blogs.edweek.org/edweek/curriculum/2016/02/hawaii_adopts_the_next_generation_science_standards.html" TargetMode="External"/><Relationship Id="rId6" Type="http://schemas.openxmlformats.org/officeDocument/2006/relationships/hyperlink" Target="http://www.edweek.org/ew/articles/2015/05/06/districts-out-ahead-of-states-in-adopting.html" TargetMode="External"/><Relationship Id="rId7" Type="http://schemas.openxmlformats.org/officeDocument/2006/relationships/hyperlink" Target="http://www.nextgenscience.org/sites/default/files/NGSS%20DCI%20Combined%2011.6.13.pdf" TargetMode="External"/><Relationship Id="rId8" Type="http://schemas.openxmlformats.org/officeDocument/2006/relationships/hyperlink" Target="http://blogs.edweek.org/edweek/curriculum/2015/04/west_virginia_amends_science_s.html" TargetMode="External"/><Relationship Id="rId9" Type="http://schemas.openxmlformats.org/officeDocument/2006/relationships/hyperlink" Target="http://blogs.edweek.org/edweek/curriculum/2014/08/science_teacher_puts_standards.html" TargetMode="External"/><Relationship Id="rId10" Type="http://schemas.openxmlformats.org/officeDocument/2006/relationships/hyperlink" Target="http://blogs.edweek.org/edweek/curriculum/2014/05/companies_pledge_to_back_commo.html"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Carol will help set the big picture of the new standards and why they are important for our students in preparing them for their future. We are also hoping Carol shares some of the findings of the </a:t>
            </a:r>
            <a:r>
              <a:rPr lang="en-US" sz="1200" b="0" i="0" kern="1200" dirty="0" err="1" smtClean="0">
                <a:solidFill>
                  <a:schemeClr val="tx1"/>
                </a:solidFill>
                <a:effectLst/>
                <a:latin typeface="+mn-lt"/>
                <a:ea typeface="+mn-ea"/>
                <a:cs typeface="+mn-cs"/>
              </a:rPr>
              <a:t>iLASER</a:t>
            </a:r>
            <a:r>
              <a:rPr lang="en-US" sz="1200" b="0" i="0" kern="1200" dirty="0" smtClean="0">
                <a:solidFill>
                  <a:schemeClr val="tx1"/>
                </a:solidFill>
                <a:effectLst/>
                <a:latin typeface="+mn-lt"/>
                <a:ea typeface="+mn-ea"/>
                <a:cs typeface="+mn-cs"/>
              </a:rPr>
              <a:t> study to make the case for why a cohesive, high quality science instruction, based on the new standards is important for all students.</a:t>
            </a:r>
          </a:p>
          <a:p>
            <a:endParaRPr lang="en-US" dirty="0"/>
          </a:p>
        </p:txBody>
      </p:sp>
      <p:sp>
        <p:nvSpPr>
          <p:cNvPr id="4" name="Rectangle 4"/>
          <p:cNvSpPr>
            <a:spLocks noGrp="1"/>
          </p:cNvSpPr>
          <p:nvPr>
            <p:ph type="dt" idx="10"/>
          </p:nvPr>
        </p:nvSpPr>
        <p:spPr/>
        <p:txBody>
          <a:bodyPr/>
          <a:lstStyle/>
          <a:p>
            <a:fld id="{5468FC2B-D455-4AC4-9C5E-9317124768F4}" type="datetimeFigureOut">
              <a:rPr lang="en-US" smtClean="0"/>
              <a:pPr/>
              <a:t>11/16/16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3211206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12</a:t>
            </a:fld>
            <a:endParaRPr lang="en-US" dirty="0"/>
          </a:p>
        </p:txBody>
      </p:sp>
    </p:spTree>
    <p:extLst>
      <p:ext uri="{BB962C8B-B14F-4D97-AF65-F5344CB8AC3E}">
        <p14:creationId xmlns:p14="http://schemas.microsoft.com/office/powerpoint/2010/main" val="1873665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smtClean="0"/>
              <a:pPr/>
              <a:t>11/16/16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13</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28105679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resources you</a:t>
            </a:r>
            <a:r>
              <a:rPr lang="en-US" baseline="0" dirty="0" smtClean="0"/>
              <a:t> may be interested in:</a:t>
            </a:r>
          </a:p>
          <a:p>
            <a:endParaRPr lang="en-US" baseline="0" dirty="0" smtClean="0"/>
          </a:p>
          <a:p>
            <a:pPr marL="171450" indent="-171450">
              <a:buFont typeface="Arial" panose="020B0604020202020204" pitchFamily="34" charset="0"/>
              <a:buChar char="•"/>
            </a:pPr>
            <a:r>
              <a:rPr lang="en-US" dirty="0" smtClean="0"/>
              <a:t>The National Center for Education Statistics in the Institute of Education Sciences released Status and Trends in the Education of Racial and Ethnic Groups, 2016, today (Aug. 11, 2016). </a:t>
            </a:r>
          </a:p>
          <a:p>
            <a:pPr marL="171450" indent="-171450">
              <a:buFont typeface="Arial" panose="020B0604020202020204" pitchFamily="34" charset="0"/>
              <a:buChar char="•"/>
            </a:pPr>
            <a:r>
              <a:rPr lang="en-US" dirty="0" smtClean="0"/>
              <a:t>The report examines the educational progress and challenges students face in the United States by race and ethnicity. </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14</a:t>
            </a:fld>
            <a:endParaRPr lang="en-US" dirty="0"/>
          </a:p>
        </p:txBody>
      </p:sp>
    </p:spTree>
    <p:extLst>
      <p:ext uri="{BB962C8B-B14F-4D97-AF65-F5344CB8AC3E}">
        <p14:creationId xmlns:p14="http://schemas.microsoft.com/office/powerpoint/2010/main" val="1556329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smtClean="0"/>
              <a:pPr/>
              <a:t>11/16/16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16</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4155654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Through terrace farming soil erosion was prevented, rain and run-off water was conserved and the unused hillside became productive and livable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18</a:t>
            </a:fld>
            <a:endParaRPr lang="en-US" dirty="0"/>
          </a:p>
        </p:txBody>
      </p:sp>
    </p:spTree>
    <p:extLst>
      <p:ext uri="{BB962C8B-B14F-4D97-AF65-F5344CB8AC3E}">
        <p14:creationId xmlns:p14="http://schemas.microsoft.com/office/powerpoint/2010/main" val="580751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Through terrace farming soil erosion was prevented, rain and run-off water was conserved and the unused hillside became productive and livable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19</a:t>
            </a:fld>
            <a:endParaRPr lang="en-US" dirty="0"/>
          </a:p>
        </p:txBody>
      </p:sp>
    </p:spTree>
    <p:extLst>
      <p:ext uri="{BB962C8B-B14F-4D97-AF65-F5344CB8AC3E}">
        <p14:creationId xmlns:p14="http://schemas.microsoft.com/office/powerpoint/2010/main" val="21391481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this section, 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discuss the</a:t>
            </a:r>
            <a:r>
              <a:rPr lang="en-US" sz="1200" kern="1200" baseline="0" dirty="0" smtClean="0">
                <a:solidFill>
                  <a:schemeClr val="tx1"/>
                </a:solidFill>
                <a:effectLst/>
                <a:latin typeface="+mn-lt"/>
                <a:ea typeface="+mn-ea"/>
                <a:cs typeface="+mn-cs"/>
              </a:rPr>
              <a:t> changing STEM landscape and the role that K-12 education plays in ensuring student success during these times of change.</a:t>
            </a:r>
            <a:endParaRPr lang="en-US" sz="11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21</a:t>
            </a:fld>
            <a:endParaRPr lang="en-US" dirty="0"/>
          </a:p>
        </p:txBody>
      </p:sp>
    </p:spTree>
    <p:extLst>
      <p:ext uri="{BB962C8B-B14F-4D97-AF65-F5344CB8AC3E}">
        <p14:creationId xmlns:p14="http://schemas.microsoft.com/office/powerpoint/2010/main" val="39614041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Font typeface="Arial" panose="020B0604020202020204" pitchFamily="34" charset="0"/>
              <a:buNone/>
            </a:pPr>
            <a:r>
              <a:rPr lang="en-US" sz="1200" kern="1200" dirty="0" smtClean="0">
                <a:solidFill>
                  <a:schemeClr val="tx1"/>
                </a:solidFill>
                <a:latin typeface="+mn-lt"/>
                <a:ea typeface="+mn-ea"/>
                <a:cs typeface="+mn-cs"/>
              </a:rPr>
              <a:t>In the late 1980s and early 1990s, several frameworks for curriculum significantly influenced state and local reform of school science programs. </a:t>
            </a:r>
          </a:p>
          <a:p>
            <a:pPr marL="0" indent="0">
              <a:buFont typeface="Arial" panose="020B0604020202020204" pitchFamily="34" charset="0"/>
              <a:buNone/>
            </a:pPr>
            <a:endParaRPr lang="en-US" sz="1200" kern="1200" dirty="0" smtClean="0">
              <a:solidFill>
                <a:schemeClr val="tx1"/>
              </a:solidFill>
              <a:latin typeface="+mn-lt"/>
              <a:ea typeface="+mn-ea"/>
              <a:cs typeface="+mn-cs"/>
            </a:endParaRPr>
          </a:p>
          <a:p>
            <a:pPr marL="0" indent="0">
              <a:buFont typeface="Arial" panose="020B0604020202020204" pitchFamily="34" charset="0"/>
              <a:buNone/>
            </a:pPr>
            <a:r>
              <a:rPr lang="en-US" sz="1200" kern="1200" dirty="0" smtClean="0">
                <a:solidFill>
                  <a:schemeClr val="tx1"/>
                </a:solidFill>
                <a:latin typeface="+mn-lt"/>
                <a:ea typeface="+mn-ea"/>
                <a:cs typeface="+mn-cs"/>
              </a:rPr>
              <a:t>Those frameworks include:</a:t>
            </a:r>
          </a:p>
          <a:p>
            <a:pPr marL="228600" indent="-228600">
              <a:buFont typeface="+mj-lt"/>
              <a:buAutoNum type="arabicPeriod"/>
            </a:pPr>
            <a:r>
              <a:rPr lang="en-US" sz="1200" kern="1200" dirty="0" smtClean="0">
                <a:solidFill>
                  <a:schemeClr val="tx1"/>
                </a:solidFill>
                <a:latin typeface="+mn-lt"/>
                <a:ea typeface="+mn-ea"/>
                <a:cs typeface="+mn-cs"/>
              </a:rPr>
              <a:t>the American Association for the Advancement of Science (AAAS) 1989 report </a:t>
            </a:r>
            <a:r>
              <a:rPr lang="en-US" sz="1200" i="1" kern="1200" dirty="0" smtClean="0">
                <a:solidFill>
                  <a:schemeClr val="tx1"/>
                </a:solidFill>
                <a:latin typeface="+mn-lt"/>
                <a:ea typeface="+mn-ea"/>
                <a:cs typeface="+mn-cs"/>
              </a:rPr>
              <a:t>Science for All Americans</a:t>
            </a:r>
            <a:r>
              <a:rPr lang="en-US" sz="1200" kern="1200" dirty="0" smtClean="0">
                <a:solidFill>
                  <a:schemeClr val="tx1"/>
                </a:solidFill>
                <a:latin typeface="+mn-lt"/>
                <a:ea typeface="+mn-ea"/>
                <a:cs typeface="+mn-cs"/>
              </a:rPr>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kern="1200" dirty="0" smtClean="0">
                <a:solidFill>
                  <a:schemeClr val="tx1"/>
                </a:solidFill>
                <a:latin typeface="+mn-lt"/>
                <a:ea typeface="+mn-ea"/>
                <a:cs typeface="+mn-cs"/>
              </a:rPr>
              <a:t>the National Science Teachers Association (NSTA) project "Scope, Sequence, and Coordination;" </a:t>
            </a:r>
          </a:p>
          <a:p>
            <a:pPr marL="228600" indent="-228600">
              <a:buFont typeface="+mj-lt"/>
              <a:buAutoNum type="arabicPeriod"/>
            </a:pPr>
            <a:r>
              <a:rPr lang="en-US" sz="1200" kern="1200" dirty="0" smtClean="0">
                <a:solidFill>
                  <a:schemeClr val="tx1"/>
                </a:solidFill>
                <a:latin typeface="+mn-lt"/>
                <a:ea typeface="+mn-ea"/>
                <a:cs typeface="+mn-cs"/>
              </a:rPr>
              <a:t>the subsequent AAAS publication in 1993 of </a:t>
            </a:r>
            <a:r>
              <a:rPr lang="en-US" sz="1200" i="1" kern="1200" dirty="0" smtClean="0">
                <a:solidFill>
                  <a:schemeClr val="tx1"/>
                </a:solidFill>
                <a:latin typeface="+mn-lt"/>
                <a:ea typeface="+mn-ea"/>
                <a:cs typeface="+mn-cs"/>
              </a:rPr>
              <a:t>Benchmarks for Scientific Literacy</a:t>
            </a:r>
          </a:p>
          <a:p>
            <a:pPr marL="228600" indent="-228600">
              <a:buFont typeface="+mj-lt"/>
              <a:buAutoNum type="arabicPeriod"/>
            </a:pPr>
            <a:r>
              <a:rPr lang="en-US" sz="1200" kern="1200" dirty="0" smtClean="0">
                <a:solidFill>
                  <a:schemeClr val="tx1"/>
                </a:solidFill>
                <a:latin typeface="+mn-lt"/>
                <a:ea typeface="+mn-ea"/>
                <a:cs typeface="+mn-cs"/>
              </a:rPr>
              <a:t>the </a:t>
            </a:r>
            <a:r>
              <a:rPr lang="en-US" sz="1200" i="1" kern="1200" dirty="0" smtClean="0">
                <a:solidFill>
                  <a:schemeClr val="tx1"/>
                </a:solidFill>
                <a:latin typeface="+mn-lt"/>
                <a:ea typeface="+mn-ea"/>
                <a:cs typeface="+mn-cs"/>
              </a:rPr>
              <a:t>National Science Education Standards </a:t>
            </a:r>
            <a:r>
              <a:rPr lang="en-US" sz="1200" i="0" kern="1200" dirty="0" smtClean="0">
                <a:solidFill>
                  <a:schemeClr val="tx1"/>
                </a:solidFill>
                <a:latin typeface="+mn-lt"/>
                <a:ea typeface="+mn-ea"/>
                <a:cs typeface="+mn-cs"/>
              </a:rPr>
              <a:t>in 1996 and 2000</a:t>
            </a:r>
          </a:p>
          <a:p>
            <a:pPr marL="228600" indent="-228600">
              <a:buFont typeface="+mj-lt"/>
              <a:buAutoNum type="arabicPeriod"/>
            </a:pPr>
            <a:r>
              <a:rPr lang="en-US" dirty="0" smtClean="0"/>
              <a:t>In 2011, the NRC, the staff arm of the National Academy of Sciences, began developing the </a:t>
            </a:r>
            <a:r>
              <a:rPr lang="en-US" i="1" dirty="0" smtClean="0">
                <a:hlinkClick r:id="rId3"/>
              </a:rPr>
              <a:t>A Framework for K–12 Science Education</a:t>
            </a:r>
            <a:r>
              <a:rPr lang="en-US" i="1" dirty="0" smtClean="0"/>
              <a:t>. </a:t>
            </a:r>
            <a:r>
              <a:rPr lang="en-US" i="0" dirty="0" smtClean="0"/>
              <a:t>This Framework</a:t>
            </a:r>
            <a:r>
              <a:rPr lang="en-US" i="0" baseline="0" dirty="0" smtClean="0"/>
              <a:t> was</a:t>
            </a:r>
            <a:r>
              <a:rPr lang="en-US" i="1" baseline="0" dirty="0" smtClean="0"/>
              <a:t> </a:t>
            </a:r>
            <a:r>
              <a:rPr lang="en-US" dirty="0" smtClean="0"/>
              <a:t>grounded in the most current research on science and science learning and identified the science all K–12 students should know. </a:t>
            </a:r>
            <a:endParaRPr lang="en-US" b="0" i="0" dirty="0" smtClean="0"/>
          </a:p>
          <a:p>
            <a:pPr marL="228600" indent="-228600">
              <a:buFont typeface="+mj-lt"/>
              <a:buAutoNum type="arabicPeriod"/>
            </a:pPr>
            <a:r>
              <a:rPr lang="en-US" b="0" i="0" dirty="0" smtClean="0"/>
              <a:t>Then, in </a:t>
            </a:r>
            <a:r>
              <a:rPr lang="en-US" dirty="0" smtClean="0"/>
              <a:t>a process managed by Achieve, states led the development of the Next Generation Science Standards (NGSS), K–12 science standards that are rich in core disciplinary ideas and scientific</a:t>
            </a:r>
            <a:r>
              <a:rPr lang="en-US" baseline="0" dirty="0" smtClean="0"/>
              <a:t> and engineering </a:t>
            </a:r>
            <a:r>
              <a:rPr lang="en-US" dirty="0" smtClean="0"/>
              <a:t>practices,</a:t>
            </a:r>
            <a:r>
              <a:rPr lang="en-US" baseline="0" dirty="0" smtClean="0"/>
              <a:t> </a:t>
            </a:r>
            <a:r>
              <a:rPr lang="en-US" dirty="0" smtClean="0"/>
              <a:t>arranged in a coherent manner across disciplines and grades to provide all students an internationally-benchmarked science education,</a:t>
            </a:r>
            <a:r>
              <a:rPr lang="en-US" baseline="0" dirty="0" smtClean="0"/>
              <a:t> and to </a:t>
            </a:r>
            <a:r>
              <a:rPr lang="en-US" dirty="0" smtClean="0"/>
              <a:t>prepare students for college and careers. </a:t>
            </a:r>
          </a:p>
          <a:p>
            <a:pPr marL="228600" indent="-228600">
              <a:buFont typeface="+mj-lt"/>
              <a:buAutoNum type="arabicPeriod"/>
            </a:pPr>
            <a:endParaRPr lang="en-US" dirty="0" smtClean="0"/>
          </a:p>
          <a:p>
            <a:pPr marL="0" indent="0">
              <a:buFont typeface="+mj-lt"/>
              <a:buNone/>
            </a:pPr>
            <a:r>
              <a:rPr lang="en-US" dirty="0" smtClean="0"/>
              <a:t>What I love about this graphic is</a:t>
            </a:r>
            <a:r>
              <a:rPr lang="en-US" baseline="0" dirty="0" smtClean="0"/>
              <a:t> that it clearly demonstrates how each of these initiatives built on the one that came before it, much like in science, where scientists continuously improve upon a given model by using new evidence to refine the model. So, while change is not always easy, this graph shows that change can also be a sign of continuous improvement.</a:t>
            </a:r>
          </a:p>
          <a:p>
            <a:pPr marL="0" indent="0">
              <a:buFont typeface="+mj-lt"/>
              <a:buNone/>
            </a:pPr>
            <a:endParaRPr lang="en-US" baseline="0" dirty="0" smtClean="0"/>
          </a:p>
          <a:p>
            <a:pPr marL="0" indent="0">
              <a:buFont typeface="+mj-lt"/>
              <a:buNone/>
            </a:pPr>
            <a:r>
              <a:rPr lang="en-US" dirty="0" smtClean="0"/>
              <a:t>EXAMPLE only if needed:</a:t>
            </a:r>
          </a:p>
          <a:p>
            <a:pPr marL="0" indent="0">
              <a:buFont typeface="+mj-lt"/>
              <a:buNone/>
            </a:pPr>
            <a:endParaRPr lang="en-US" dirty="0" smtClean="0"/>
          </a:p>
          <a:p>
            <a:pPr marL="0" indent="0">
              <a:buFont typeface="+mj-lt"/>
              <a:buNone/>
            </a:pPr>
            <a:r>
              <a:rPr lang="en-US" dirty="0" smtClean="0"/>
              <a:t>While Copernicus rightly observed that the planets revolve around the Sun, he thought the orbits were perfect</a:t>
            </a:r>
            <a:r>
              <a:rPr lang="en-US" baseline="0" dirty="0" smtClean="0"/>
              <a:t> circles. I</a:t>
            </a:r>
            <a:r>
              <a:rPr lang="en-US" dirty="0" smtClean="0"/>
              <a:t>t was Kepler who then correctly defined planetary orbits as ellipses. Then, at the age of 27, Kepler became the assistant of a wealthy astronomer, </a:t>
            </a:r>
            <a:r>
              <a:rPr lang="en-US" dirty="0" err="1" smtClean="0"/>
              <a:t>Tycho</a:t>
            </a:r>
            <a:r>
              <a:rPr lang="en-US" dirty="0" smtClean="0"/>
              <a:t> Brahe, who asked him to define the orbit of Mars. Brahe had collected a lifetime of astronomical observations, which, on his death, passed into Kepler’s hands. (Brahe, who had his own Earth-centered model of the Universe, withheld the bulk of his observations from Kepler at least in part because he did not want Kepler to use them to prove Copernican theory correct.) Using these observations, Kepler found that the orbits of the planets followed three laws. But he couldn’t explain WHY</a:t>
            </a:r>
            <a:r>
              <a:rPr lang="en-US" baseline="0" dirty="0" smtClean="0"/>
              <a:t> the planets traveled this way. Newton came along and said it was because of gravity. Each of these scientists’ ideas progressed because of the hard work that came before them. The science standards followed a similar path of continuous improvement.</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22</a:t>
            </a:fld>
            <a:endParaRPr lang="en-US" dirty="0"/>
          </a:p>
        </p:txBody>
      </p:sp>
    </p:spTree>
    <p:extLst>
      <p:ext uri="{BB962C8B-B14F-4D97-AF65-F5344CB8AC3E}">
        <p14:creationId xmlns:p14="http://schemas.microsoft.com/office/powerpoint/2010/main" val="23891900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endParaRPr lang="en-US" dirty="0" smtClean="0">
              <a:effectLst/>
            </a:endParaRPr>
          </a:p>
          <a:p>
            <a:r>
              <a:rPr lang="en-US" dirty="0" smtClean="0">
                <a:effectLst/>
              </a:rPr>
              <a:t>Over 40 states have shown interest in the standards,</a:t>
            </a:r>
            <a:r>
              <a:rPr lang="en-US" b="0" i="0" baseline="30000" dirty="0" smtClean="0">
                <a:effectLst/>
                <a:hlinkClick r:id="rId3"/>
              </a:rPr>
              <a:t>[11]</a:t>
            </a:r>
            <a:r>
              <a:rPr lang="en-US" dirty="0" smtClean="0">
                <a:effectLst/>
              </a:rPr>
              <a:t> and as of February 16, 2016, 18 states had adopted the standards: Arkansas,</a:t>
            </a:r>
            <a:r>
              <a:rPr lang="en-US" b="0" i="0" baseline="30000" dirty="0" smtClean="0">
                <a:effectLst/>
                <a:hlinkClick r:id="rId3"/>
              </a:rPr>
              <a:t>[12]</a:t>
            </a:r>
            <a:r>
              <a:rPr lang="en-US" dirty="0" smtClean="0">
                <a:effectLst/>
              </a:rPr>
              <a:t> California, Connecticut,</a:t>
            </a:r>
            <a:r>
              <a:rPr lang="en-US" b="0" i="0" baseline="30000" dirty="0" smtClean="0">
                <a:effectLst/>
                <a:hlinkClick r:id="rId3"/>
              </a:rPr>
              <a:t>[13]</a:t>
            </a:r>
            <a:r>
              <a:rPr lang="en-US" dirty="0" smtClean="0">
                <a:effectLst/>
              </a:rPr>
              <a:t> Delaware, Hawaii,</a:t>
            </a:r>
            <a:r>
              <a:rPr lang="en-US" b="0" i="0" baseline="30000" dirty="0" smtClean="0">
                <a:effectLst/>
                <a:hlinkClick r:id="rId3"/>
              </a:rPr>
              <a:t>[14]</a:t>
            </a:r>
            <a:r>
              <a:rPr lang="en-US" dirty="0" smtClean="0">
                <a:effectLst/>
              </a:rPr>
              <a:t> Illinois,</a:t>
            </a:r>
            <a:r>
              <a:rPr lang="en-US" b="0" i="0" baseline="30000" dirty="0" smtClean="0">
                <a:effectLst/>
                <a:hlinkClick r:id="rId3"/>
              </a:rPr>
              <a:t>[15]</a:t>
            </a:r>
            <a:r>
              <a:rPr lang="en-US" dirty="0" smtClean="0">
                <a:effectLst/>
              </a:rPr>
              <a:t> Iowa,</a:t>
            </a:r>
            <a:r>
              <a:rPr lang="en-US" b="0" i="0" baseline="30000" dirty="0" smtClean="0">
                <a:effectLst/>
                <a:hlinkClick r:id="rId3"/>
              </a:rPr>
              <a:t>[16]</a:t>
            </a:r>
            <a:r>
              <a:rPr lang="en-US" dirty="0" smtClean="0">
                <a:effectLst/>
              </a:rPr>
              <a:t> Kansas, Kentucky, Maryland, Nevada, New Jersey, Oregon,</a:t>
            </a:r>
            <a:r>
              <a:rPr lang="en-US" b="0" i="0" baseline="30000" dirty="0" smtClean="0">
                <a:effectLst/>
                <a:hlinkClick r:id="rId3"/>
              </a:rPr>
              <a:t>[17]</a:t>
            </a:r>
            <a:r>
              <a:rPr lang="en-US" dirty="0" smtClean="0">
                <a:effectLst/>
              </a:rPr>
              <a:t> Rhode Island, Vermont, and Washington, along with the District of Columbia (D.C.)</a:t>
            </a:r>
          </a:p>
          <a:p>
            <a:endParaRPr lang="en-US" dirty="0" smtClean="0">
              <a:effectLst/>
            </a:endParaRPr>
          </a:p>
          <a:p>
            <a:r>
              <a:rPr lang="en-US" dirty="0" smtClean="0">
                <a:effectLst/>
              </a:rPr>
              <a:t>For those states not adopting, many are revising state standards based partially</a:t>
            </a:r>
            <a:r>
              <a:rPr lang="en-US" baseline="0" dirty="0" smtClean="0">
                <a:effectLst/>
              </a:rPr>
              <a:t> on the NGSS framework.</a:t>
            </a:r>
          </a:p>
          <a:p>
            <a:endParaRPr lang="en-US" baseline="0" dirty="0" smtClean="0">
              <a:effectLst/>
            </a:endParaRPr>
          </a:p>
          <a:p>
            <a:r>
              <a:rPr lang="en-US" sz="1200" b="1" i="0" kern="1200" dirty="0" smtClean="0">
                <a:solidFill>
                  <a:schemeClr val="tx1"/>
                </a:solidFill>
                <a:effectLst/>
                <a:latin typeface="+mn-lt"/>
                <a:ea typeface="+mn-ea"/>
                <a:cs typeface="+mn-cs"/>
              </a:rPr>
              <a:t>Eight Things to Know About the Next Generation Science Standards</a:t>
            </a:r>
          </a:p>
          <a:p>
            <a:r>
              <a:rPr lang="en-US" sz="1200" b="0" i="0" kern="1200" dirty="0" smtClean="0">
                <a:solidFill>
                  <a:schemeClr val="tx1"/>
                </a:solidFill>
                <a:effectLst/>
                <a:latin typeface="+mn-lt"/>
                <a:ea typeface="+mn-ea"/>
                <a:cs typeface="+mn-cs"/>
              </a:rPr>
              <a:t>By </a:t>
            </a:r>
            <a:r>
              <a:rPr lang="en-US" sz="1200" b="1" i="0" u="none" strike="noStrike" kern="1200" dirty="0" smtClean="0">
                <a:solidFill>
                  <a:schemeClr val="tx1"/>
                </a:solidFill>
                <a:effectLst/>
                <a:latin typeface="+mn-lt"/>
                <a:ea typeface="+mn-ea"/>
                <a:cs typeface="+mn-cs"/>
                <a:hlinkClick r:id="rId4"/>
              </a:rPr>
              <a:t>Liana </a:t>
            </a:r>
            <a:r>
              <a:rPr lang="en-US" sz="1200" b="1" i="0" u="none" strike="noStrike" kern="1200" dirty="0" err="1" smtClean="0">
                <a:solidFill>
                  <a:schemeClr val="tx1"/>
                </a:solidFill>
                <a:effectLst/>
                <a:latin typeface="+mn-lt"/>
                <a:ea typeface="+mn-ea"/>
                <a:cs typeface="+mn-cs"/>
                <a:hlinkClick r:id="rId4"/>
              </a:rPr>
              <a:t>Heitin</a:t>
            </a:r>
            <a:r>
              <a:rPr lang="en-US" sz="1200" b="0" i="0" kern="1200" dirty="0" smtClean="0">
                <a:solidFill>
                  <a:schemeClr val="tx1"/>
                </a:solidFill>
                <a:effectLst/>
                <a:latin typeface="+mn-lt"/>
                <a:ea typeface="+mn-ea"/>
                <a:cs typeface="+mn-cs"/>
              </a:rPr>
              <a:t> on February 23, 2016 8:37 AM</a:t>
            </a:r>
          </a:p>
          <a:p>
            <a:r>
              <a:rPr lang="en-US" sz="1200" b="0" i="0" kern="1200" dirty="0" smtClean="0">
                <a:solidFill>
                  <a:schemeClr val="tx1"/>
                </a:solidFill>
                <a:effectLst/>
                <a:latin typeface="+mn-lt"/>
                <a:ea typeface="+mn-ea"/>
                <a:cs typeface="+mn-cs"/>
              </a:rPr>
              <a:t>By now you may have heard that there's a set of common science standards that some states are adopting called the Next Generation Science Standards. But if that's about where your knowledge ends, don't worry, you're not alone. </a:t>
            </a:r>
          </a:p>
          <a:p>
            <a:r>
              <a:rPr lang="en-US" sz="1200" b="0" i="0" kern="1200" dirty="0" smtClean="0">
                <a:solidFill>
                  <a:schemeClr val="tx1"/>
                </a:solidFill>
                <a:effectLst/>
                <a:latin typeface="+mn-lt"/>
                <a:ea typeface="+mn-ea"/>
                <a:cs typeface="+mn-cs"/>
              </a:rPr>
              <a:t>The science standards have undoubtedly taken a backseat to the Common Core State Standards, which have been the subject of ongoing political and instructional controversy. But as of last week,</a:t>
            </a:r>
            <a:r>
              <a:rPr lang="en-US" sz="1200" b="1" i="0" u="none" strike="noStrike" kern="1200" dirty="0" smtClean="0">
                <a:solidFill>
                  <a:schemeClr val="tx1"/>
                </a:solidFill>
                <a:effectLst/>
                <a:latin typeface="+mn-lt"/>
                <a:ea typeface="+mn-ea"/>
                <a:cs typeface="+mn-cs"/>
                <a:hlinkClick r:id="rId5"/>
              </a:rPr>
              <a:t>18 states and the District of Columbia have adopted the Next Generation Science Standards—</a:t>
            </a:r>
            <a:r>
              <a:rPr lang="en-US" sz="1200" b="0" i="0" kern="1200" dirty="0" smtClean="0">
                <a:solidFill>
                  <a:schemeClr val="tx1"/>
                </a:solidFill>
                <a:effectLst/>
                <a:latin typeface="+mn-lt"/>
                <a:ea typeface="+mn-ea"/>
                <a:cs typeface="+mn-cs"/>
              </a:rPr>
              <a:t>meaning millions of students will soon be learning the new benchmarks in their classrooms. And many more individual </a:t>
            </a:r>
            <a:r>
              <a:rPr lang="en-US" sz="1200" b="1" i="0" u="none" strike="noStrike" kern="1200" dirty="0" smtClean="0">
                <a:solidFill>
                  <a:schemeClr val="tx1"/>
                </a:solidFill>
                <a:effectLst/>
                <a:latin typeface="+mn-lt"/>
                <a:ea typeface="+mn-ea"/>
                <a:cs typeface="+mn-cs"/>
                <a:hlinkClick r:id="rId6"/>
              </a:rPr>
              <a:t>school districts have jumped the gun on their states</a:t>
            </a:r>
            <a:r>
              <a:rPr lang="en-US" sz="1200" b="0" i="0" kern="1200" dirty="0" smtClean="0">
                <a:solidFill>
                  <a:schemeClr val="tx1"/>
                </a:solidFill>
                <a:effectLst/>
                <a:latin typeface="+mn-lt"/>
                <a:ea typeface="+mn-ea"/>
                <a:cs typeface="+mn-cs"/>
              </a:rPr>
              <a:t>, and decided to bring the science standards to their schools ahead of statewide adoption. </a:t>
            </a:r>
          </a:p>
          <a:p>
            <a:r>
              <a:rPr lang="en-US" sz="1200" b="0" i="0" kern="1200" dirty="0" smtClean="0">
                <a:solidFill>
                  <a:schemeClr val="tx1"/>
                </a:solidFill>
                <a:effectLst/>
                <a:latin typeface="+mn-lt"/>
                <a:ea typeface="+mn-ea"/>
                <a:cs typeface="+mn-cs"/>
              </a:rPr>
              <a:t>So why haven't the </a:t>
            </a:r>
            <a:r>
              <a:rPr lang="en-US" sz="1200" b="1" i="0" u="none" strike="noStrike" kern="1200" dirty="0" smtClean="0">
                <a:solidFill>
                  <a:schemeClr val="tx1"/>
                </a:solidFill>
                <a:effectLst/>
                <a:latin typeface="+mn-lt"/>
                <a:ea typeface="+mn-ea"/>
                <a:cs typeface="+mn-cs"/>
                <a:hlinkClick r:id="rId7"/>
              </a:rPr>
              <a:t>Next Generation standards</a:t>
            </a:r>
            <a:r>
              <a:rPr lang="en-US" sz="1200" b="0" i="0" kern="1200" dirty="0" smtClean="0">
                <a:solidFill>
                  <a:schemeClr val="tx1"/>
                </a:solidFill>
                <a:effectLst/>
                <a:latin typeface="+mn-lt"/>
                <a:ea typeface="+mn-ea"/>
                <a:cs typeface="+mn-cs"/>
              </a:rPr>
              <a:t>, which outline what K-12 students need to know about physical, life, and earth and space sciences, gotten the same attention and backlash as the common core? First, they've been adopted much more slowly. While nearly every single state adopted the common-core standards within nine months of when they were published, we're two years into having the common science standards, and just over a third of states have opted in. Second, the states that have adopted them are taking their time with implementation. In many places, the transition will take three or four years, or even longer. And third, there are currently no assessments attached to the science standards, so the stakes are much lower for teachers, schools, and students than they are with the common core. </a:t>
            </a:r>
          </a:p>
          <a:p>
            <a:r>
              <a:rPr lang="en-US" sz="1200" b="0" i="0" kern="1200" dirty="0" smtClean="0">
                <a:solidFill>
                  <a:schemeClr val="tx1"/>
                </a:solidFill>
                <a:effectLst/>
                <a:latin typeface="+mn-lt"/>
                <a:ea typeface="+mn-ea"/>
                <a:cs typeface="+mn-cs"/>
              </a:rPr>
              <a:t>There has been some pushback regarding the standards' language on climate change. The NGSS say that global warming is happening and that human activities are a primary cause, a view that 95 percent of climate scientists agree with. That's caused a bit of hubbub, in </a:t>
            </a:r>
            <a:r>
              <a:rPr lang="en-US" sz="1200" b="1" i="0" u="none" strike="noStrike" kern="1200" dirty="0" smtClean="0">
                <a:solidFill>
                  <a:schemeClr val="tx1"/>
                </a:solidFill>
                <a:effectLst/>
                <a:latin typeface="+mn-lt"/>
                <a:ea typeface="+mn-ea"/>
                <a:cs typeface="+mn-cs"/>
                <a:hlinkClick r:id="rId8"/>
              </a:rPr>
              <a:t>particular in West Virginia</a:t>
            </a:r>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But don't be fooled—the train is chugging along on these science standards. More states will adopt, more teachers will implement, and there will be assessments soon enough. So with all of that on the horizon, here's what you'll want to know about the standards themselves. </a:t>
            </a:r>
          </a:p>
          <a:p>
            <a:r>
              <a:rPr lang="en-US" sz="1200" b="1" i="0" kern="1200" dirty="0" smtClean="0">
                <a:solidFill>
                  <a:schemeClr val="tx1"/>
                </a:solidFill>
                <a:effectLst/>
                <a:latin typeface="+mn-lt"/>
                <a:ea typeface="+mn-ea"/>
                <a:cs typeface="+mn-cs"/>
              </a:rPr>
              <a:t>1) The standards prize performance over memorization.</a:t>
            </a:r>
            <a:r>
              <a:rPr lang="en-US" sz="1200" b="0" i="0" kern="1200" dirty="0" smtClean="0">
                <a:solidFill>
                  <a:schemeClr val="tx1"/>
                </a:solidFill>
                <a:effectLst/>
                <a:latin typeface="+mn-lt"/>
                <a:ea typeface="+mn-ea"/>
                <a:cs typeface="+mn-cs"/>
              </a:rPr>
              <a:t> They don't just ask students to memorize the facts—they ask students to apply them, analyze them, interpret them, compare them, and make models of them.</a:t>
            </a:r>
          </a:p>
          <a:p>
            <a:r>
              <a:rPr lang="en-US" sz="1200" b="1" i="0" kern="1200" dirty="0" smtClean="0">
                <a:solidFill>
                  <a:schemeClr val="tx1"/>
                </a:solidFill>
                <a:effectLst/>
                <a:latin typeface="+mn-lt"/>
                <a:ea typeface="+mn-ea"/>
                <a:cs typeface="+mn-cs"/>
              </a:rPr>
              <a:t>2) The standards are multilayered.</a:t>
            </a:r>
            <a:r>
              <a:rPr lang="en-US" sz="1200" b="0" i="0" kern="1200" dirty="0" smtClean="0">
                <a:solidFill>
                  <a:schemeClr val="tx1"/>
                </a:solidFill>
                <a:effectLst/>
                <a:latin typeface="+mn-lt"/>
                <a:ea typeface="+mn-ea"/>
                <a:cs typeface="+mn-cs"/>
              </a:rPr>
              <a:t> Each standard has a performance expectation (see No. 1 above) and three additional "dimensions": science and engineering practices, disciplinary core ideas, and </a:t>
            </a:r>
            <a:r>
              <a:rPr lang="en-US" sz="1200" b="1" i="0" u="none" strike="noStrike" kern="1200" dirty="0" smtClean="0">
                <a:solidFill>
                  <a:schemeClr val="tx1"/>
                </a:solidFill>
                <a:effectLst/>
                <a:latin typeface="+mn-lt"/>
                <a:ea typeface="+mn-ea"/>
                <a:cs typeface="+mn-cs"/>
                <a:hlinkClick r:id="rId9"/>
              </a:rPr>
              <a:t>crosscutting concepts</a:t>
            </a:r>
            <a:r>
              <a:rPr lang="en-US" sz="1200" b="0" i="0" kern="1200" dirty="0" smtClean="0">
                <a:solidFill>
                  <a:schemeClr val="tx1"/>
                </a:solidFill>
                <a:effectLst/>
                <a:latin typeface="+mn-lt"/>
                <a:ea typeface="+mn-ea"/>
                <a:cs typeface="+mn-cs"/>
              </a:rPr>
              <a:t>. It's a bit confusing, but think of the performance expectation as the standard itself—what students will be expected to do by the end of the year. The other dimensions describe how to act like a scientist and make connections across the science fields while learning the facts. In essence, the point is to fully integrate knowing and doing in the classroom.</a:t>
            </a:r>
          </a:p>
          <a:p>
            <a:r>
              <a:rPr lang="en-US" sz="1200" b="1" i="0" kern="1200" dirty="0" smtClean="0">
                <a:solidFill>
                  <a:schemeClr val="tx1"/>
                </a:solidFill>
                <a:effectLst/>
                <a:latin typeface="+mn-lt"/>
                <a:ea typeface="+mn-ea"/>
                <a:cs typeface="+mn-cs"/>
              </a:rPr>
              <a:t>3) They include a lot of engineering and design.</a:t>
            </a:r>
            <a:r>
              <a:rPr lang="en-US" sz="1200" b="0" i="0" kern="1200" dirty="0" smtClean="0">
                <a:solidFill>
                  <a:schemeClr val="tx1"/>
                </a:solidFill>
                <a:effectLst/>
                <a:latin typeface="+mn-lt"/>
                <a:ea typeface="+mn-ea"/>
                <a:cs typeface="+mn-cs"/>
              </a:rPr>
              <a:t> This is completely new to many teachers—especially at the elementary level. Think about it: How many teachers have taken an engineering class? Very few. Teachers will need professional development and good curricula to help with this.</a:t>
            </a:r>
          </a:p>
          <a:p>
            <a:r>
              <a:rPr lang="en-US" sz="1200" b="1" i="0" kern="1200" dirty="0" smtClean="0">
                <a:solidFill>
                  <a:schemeClr val="tx1"/>
                </a:solidFill>
                <a:effectLst/>
                <a:latin typeface="+mn-lt"/>
                <a:ea typeface="+mn-ea"/>
                <a:cs typeface="+mn-cs"/>
              </a:rPr>
              <a:t>4) The standards link up with the common core.</a:t>
            </a:r>
            <a:r>
              <a:rPr lang="en-US" sz="1200" b="0" i="0" kern="1200" dirty="0" smtClean="0">
                <a:solidFill>
                  <a:schemeClr val="tx1"/>
                </a:solidFill>
                <a:effectLst/>
                <a:latin typeface="+mn-lt"/>
                <a:ea typeface="+mn-ea"/>
                <a:cs typeface="+mn-cs"/>
              </a:rPr>
              <a:t> For each performance expectation, the NGSS document has a list of common-core math and English/language arts standards that it can be linked to. There's no real requirement teachers do this, but it's an acknowledgement that the two standards initiatives go hand in hand. </a:t>
            </a:r>
          </a:p>
          <a:p>
            <a:r>
              <a:rPr lang="en-US" sz="1200" b="1" i="0" kern="1200" dirty="0" smtClean="0">
                <a:solidFill>
                  <a:schemeClr val="tx1"/>
                </a:solidFill>
                <a:effectLst/>
                <a:latin typeface="+mn-lt"/>
                <a:ea typeface="+mn-ea"/>
                <a:cs typeface="+mn-cs"/>
              </a:rPr>
              <a:t>5) Some people say the NGSS don't focus enough on specific science concepts. </a:t>
            </a:r>
            <a:r>
              <a:rPr lang="en-US" sz="1200" b="0" i="0" kern="1200" dirty="0" smtClean="0">
                <a:solidFill>
                  <a:schemeClr val="tx1"/>
                </a:solidFill>
                <a:effectLst/>
                <a:latin typeface="+mn-lt"/>
                <a:ea typeface="+mn-ea"/>
                <a:cs typeface="+mn-cs"/>
              </a:rPr>
              <a:t>The Thomas B. Fordham Institute gave the standards a "C" grade, saying they're too "broad and general" and lack "essential content." Some teachers have said they deemphasize factual content as well, instead focusing on practices and application, which is different from most previous state standards.</a:t>
            </a:r>
          </a:p>
          <a:p>
            <a:r>
              <a:rPr lang="en-US" sz="1200" b="1" i="0" kern="1200" dirty="0" smtClean="0">
                <a:solidFill>
                  <a:schemeClr val="tx1"/>
                </a:solidFill>
                <a:effectLst/>
                <a:latin typeface="+mn-lt"/>
                <a:ea typeface="+mn-ea"/>
                <a:cs typeface="+mn-cs"/>
              </a:rPr>
              <a:t>6) But overall the standards have a lot of support from the science education community.</a:t>
            </a:r>
            <a:r>
              <a:rPr lang="en-US" sz="1200" b="0" i="0" kern="1200" dirty="0" smtClean="0">
                <a:solidFill>
                  <a:schemeClr val="tx1"/>
                </a:solidFill>
                <a:effectLst/>
                <a:latin typeface="+mn-lt"/>
                <a:ea typeface="+mn-ea"/>
                <a:cs typeface="+mn-cs"/>
              </a:rPr>
              <a:t> The NGSS are based on research about how students best learn science, and </a:t>
            </a:r>
            <a:r>
              <a:rPr lang="en-US" sz="1200" b="1" i="0" u="none" strike="noStrike" kern="1200" dirty="0" smtClean="0">
                <a:solidFill>
                  <a:schemeClr val="tx1"/>
                </a:solidFill>
                <a:effectLst/>
                <a:latin typeface="+mn-lt"/>
                <a:ea typeface="+mn-ea"/>
                <a:cs typeface="+mn-cs"/>
                <a:hlinkClick r:id="rId10"/>
              </a:rPr>
              <a:t>a lot</a:t>
            </a:r>
            <a:r>
              <a:rPr lang="en-US" sz="1200" b="0" i="0" kern="1200" dirty="0" smtClean="0">
                <a:solidFill>
                  <a:schemeClr val="tx1"/>
                </a:solidFill>
                <a:effectLst/>
                <a:latin typeface="+mn-lt"/>
                <a:ea typeface="+mn-ea"/>
                <a:cs typeface="+mn-cs"/>
              </a:rPr>
              <a:t> of </a:t>
            </a:r>
            <a:r>
              <a:rPr lang="en-US" sz="1200" b="1" i="0" u="none" strike="noStrike" kern="1200" dirty="0" smtClean="0">
                <a:solidFill>
                  <a:schemeClr val="tx1"/>
                </a:solidFill>
                <a:effectLst/>
                <a:latin typeface="+mn-lt"/>
                <a:ea typeface="+mn-ea"/>
                <a:cs typeface="+mn-cs"/>
                <a:hlinkClick r:id="rId11"/>
              </a:rPr>
              <a:t>professors, scientists, education department folks, industry representatives, and teachers</a:t>
            </a:r>
            <a:r>
              <a:rPr lang="en-US" sz="1200" b="0" i="0" kern="1200" dirty="0" smtClean="0">
                <a:solidFill>
                  <a:schemeClr val="tx1"/>
                </a:solidFill>
                <a:effectLst/>
                <a:latin typeface="+mn-lt"/>
                <a:ea typeface="+mn-ea"/>
                <a:cs typeface="+mn-cs"/>
              </a:rPr>
              <a:t> have come </a:t>
            </a:r>
            <a:r>
              <a:rPr lang="en-US" sz="1200" b="0" i="0" kern="1200" dirty="0" err="1" smtClean="0">
                <a:solidFill>
                  <a:schemeClr val="tx1"/>
                </a:solidFill>
                <a:effectLst/>
                <a:latin typeface="+mn-lt"/>
                <a:ea typeface="+mn-ea"/>
                <a:cs typeface="+mn-cs"/>
              </a:rPr>
              <a:t>out</a:t>
            </a:r>
            <a:r>
              <a:rPr lang="en-US" sz="1200" b="1" i="0" u="none" strike="noStrike" kern="1200" dirty="0" err="1" smtClean="0">
                <a:solidFill>
                  <a:schemeClr val="tx1"/>
                </a:solidFill>
                <a:effectLst/>
                <a:latin typeface="+mn-lt"/>
                <a:ea typeface="+mn-ea"/>
                <a:cs typeface="+mn-cs"/>
                <a:hlinkClick r:id="rId10"/>
              </a:rPr>
              <a:t>in</a:t>
            </a:r>
            <a:r>
              <a:rPr lang="en-US" sz="1200" b="1" i="0" u="none" strike="noStrike" kern="1200" dirty="0" smtClean="0">
                <a:solidFill>
                  <a:schemeClr val="tx1"/>
                </a:solidFill>
                <a:effectLst/>
                <a:latin typeface="+mn-lt"/>
                <a:ea typeface="+mn-ea"/>
                <a:cs typeface="+mn-cs"/>
                <a:hlinkClick r:id="rId10"/>
              </a:rPr>
              <a:t> support of them</a:t>
            </a:r>
            <a:r>
              <a:rPr lang="en-US" sz="1200" b="0" i="0" kern="1200" dirty="0" smtClean="0">
                <a:solidFill>
                  <a:schemeClr val="tx1"/>
                </a:solidFill>
                <a:effectLst/>
                <a:latin typeface="+mn-lt"/>
                <a:ea typeface="+mn-ea"/>
                <a:cs typeface="+mn-cs"/>
              </a:rPr>
              <a:t>.</a:t>
            </a:r>
          </a:p>
          <a:p>
            <a:r>
              <a:rPr lang="en-US" sz="1200" b="1" i="0" kern="1200" dirty="0" smtClean="0">
                <a:solidFill>
                  <a:schemeClr val="tx1"/>
                </a:solidFill>
                <a:effectLst/>
                <a:latin typeface="+mn-lt"/>
                <a:ea typeface="+mn-ea"/>
                <a:cs typeface="+mn-cs"/>
              </a:rPr>
              <a:t>7) Teachers don't have enough materials aligned to the standards.</a:t>
            </a:r>
            <a:r>
              <a:rPr lang="en-US" sz="1200" b="0" i="0" kern="1200" dirty="0" smtClean="0">
                <a:solidFill>
                  <a:schemeClr val="tx1"/>
                </a:solidFill>
                <a:effectLst/>
                <a:latin typeface="+mn-lt"/>
                <a:ea typeface="+mn-ea"/>
                <a:cs typeface="+mn-cs"/>
              </a:rPr>
              <a:t> I hear this again and again—that the standards are great but teachers have nothing to teach them with. Many districts are creating materials of their own for now. But this is very hard work, and there's a lot of hunger for more products in this realm. </a:t>
            </a:r>
          </a:p>
          <a:p>
            <a:r>
              <a:rPr lang="en-US" sz="1200" b="1" i="0" kern="1200" dirty="0" smtClean="0">
                <a:solidFill>
                  <a:schemeClr val="tx1"/>
                </a:solidFill>
                <a:effectLst/>
                <a:latin typeface="+mn-lt"/>
                <a:ea typeface="+mn-ea"/>
                <a:cs typeface="+mn-cs"/>
              </a:rPr>
              <a:t>8) Assessments will be here soon.</a:t>
            </a:r>
            <a:r>
              <a:rPr lang="en-US" sz="1200" b="0" i="0" kern="1200" dirty="0" smtClean="0">
                <a:solidFill>
                  <a:schemeClr val="tx1"/>
                </a:solidFill>
                <a:effectLst/>
                <a:latin typeface="+mn-lt"/>
                <a:ea typeface="+mn-ea"/>
                <a:cs typeface="+mn-cs"/>
              </a:rPr>
              <a:t> Some pilot tests are underway already. In </a:t>
            </a:r>
            <a:r>
              <a:rPr lang="en-US" sz="1200" b="1" i="0" u="none" strike="noStrike" kern="1200" dirty="0" smtClean="0">
                <a:solidFill>
                  <a:schemeClr val="tx1"/>
                </a:solidFill>
                <a:effectLst/>
                <a:latin typeface="+mn-lt"/>
                <a:ea typeface="+mn-ea"/>
                <a:cs typeface="+mn-cs"/>
                <a:hlinkClick r:id="rId12"/>
              </a:rPr>
              <a:t>Illinois, officials are promising to have NGSS-aligned tests</a:t>
            </a:r>
            <a:r>
              <a:rPr lang="en-US" sz="1200" b="0" i="0" kern="1200" dirty="0" smtClean="0">
                <a:solidFill>
                  <a:schemeClr val="tx1"/>
                </a:solidFill>
                <a:effectLst/>
                <a:latin typeface="+mn-lt"/>
                <a:ea typeface="+mn-ea"/>
                <a:cs typeface="+mn-cs"/>
              </a:rPr>
              <a:t> ready by this spring. And there's a good chance that once there are operational tests in place, more ears will perk up, and increasing backlash to the standards won't be far behind. </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23</a:t>
            </a:fld>
            <a:endParaRPr lang="en-US" dirty="0"/>
          </a:p>
        </p:txBody>
      </p:sp>
    </p:spTree>
    <p:extLst>
      <p:ext uri="{BB962C8B-B14F-4D97-AF65-F5344CB8AC3E}">
        <p14:creationId xmlns:p14="http://schemas.microsoft.com/office/powerpoint/2010/main" val="41437741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800" dirty="0" smtClean="0">
                <a:effectLst/>
                <a:cs typeface="Arial" panose="020B0604020202020204" pitchFamily="34" charset="0"/>
              </a:rPr>
              <a:t>Overall,</a:t>
            </a:r>
            <a:r>
              <a:rPr lang="en-US" sz="800" baseline="0" dirty="0" smtClean="0">
                <a:effectLst/>
                <a:cs typeface="Arial" panose="020B0604020202020204" pitchFamily="34" charset="0"/>
              </a:rPr>
              <a:t> while t</a:t>
            </a:r>
            <a:r>
              <a:rPr lang="en-US" dirty="0" smtClean="0">
                <a:effectLst/>
              </a:rPr>
              <a:t>he NGSS</a:t>
            </a:r>
            <a:r>
              <a:rPr lang="en-US" baseline="0" dirty="0" smtClean="0">
                <a:effectLst/>
              </a:rPr>
              <a:t> reflect a new way of thinking, overall, they:</a:t>
            </a:r>
            <a:endParaRPr lang="en-US" dirty="0" smtClean="0">
              <a:effectLst/>
            </a:endParaRPr>
          </a:p>
          <a:p>
            <a:pPr marL="171450" indent="-171450">
              <a:buFont typeface="Arial" panose="020B0604020202020204" pitchFamily="34" charset="0"/>
              <a:buChar char="•"/>
            </a:pPr>
            <a:endParaRPr lang="en-US" u="sng" dirty="0" smtClean="0">
              <a:effectLst/>
            </a:endParaRPr>
          </a:p>
          <a:p>
            <a:pPr marL="171450" indent="-171450">
              <a:buFont typeface="Arial" panose="020B0604020202020204" pitchFamily="34" charset="0"/>
              <a:buChar char="•"/>
            </a:pPr>
            <a:r>
              <a:rPr lang="en-US" u="sng" dirty="0" smtClean="0">
                <a:effectLst/>
              </a:rPr>
              <a:t>focus on deeper understanding </a:t>
            </a:r>
            <a:r>
              <a:rPr lang="en-US" dirty="0" smtClean="0">
                <a:effectLst/>
              </a:rPr>
              <a:t>of the nature of science and engineering as practiced and experienced in the real world. </a:t>
            </a:r>
          </a:p>
          <a:p>
            <a:pPr marL="171450" indent="-171450">
              <a:buFont typeface="Arial" panose="020B0604020202020204" pitchFamily="34" charset="0"/>
              <a:buChar char="•"/>
            </a:pPr>
            <a:endParaRPr lang="en-US" dirty="0" smtClean="0">
              <a:effectLst/>
            </a:endParaRPr>
          </a:p>
          <a:p>
            <a:pPr marL="171450" indent="-171450">
              <a:buFont typeface="Arial" panose="020B0604020202020204" pitchFamily="34" charset="0"/>
              <a:buChar char="•"/>
            </a:pPr>
            <a:r>
              <a:rPr lang="en-US" dirty="0" smtClean="0">
                <a:effectLst/>
              </a:rPr>
              <a:t>integrate science and engineering core ideas, practices, and crosscutting concepts </a:t>
            </a:r>
          </a:p>
          <a:p>
            <a:pPr marL="0" indent="0">
              <a:buFont typeface="Arial" panose="020B0604020202020204" pitchFamily="34" charset="0"/>
              <a:buNone/>
            </a:pPr>
            <a:endParaRPr lang="en-US" dirty="0" smtClean="0">
              <a:effectLst/>
            </a:endParaRPr>
          </a:p>
          <a:p>
            <a:pPr marL="171450" indent="-171450">
              <a:buFont typeface="Arial" panose="020B0604020202020204" pitchFamily="34" charset="0"/>
              <a:buChar char="•"/>
            </a:pPr>
            <a:r>
              <a:rPr lang="en-US" dirty="0" smtClean="0">
                <a:effectLst/>
              </a:rPr>
              <a:t>Promote coherent learning that is </a:t>
            </a:r>
            <a:r>
              <a:rPr lang="en-US" dirty="0" err="1" smtClean="0">
                <a:effectLst/>
              </a:rPr>
              <a:t>scaffolded</a:t>
            </a:r>
            <a:r>
              <a:rPr lang="en-US" baseline="0" dirty="0" smtClean="0">
                <a:effectLst/>
              </a:rPr>
              <a:t> horizontally, vertically, and developmentally from K-12</a:t>
            </a:r>
          </a:p>
          <a:p>
            <a:pPr marL="171450" indent="-171450">
              <a:buFont typeface="Arial" panose="020B0604020202020204" pitchFamily="34" charset="0"/>
              <a:buChar char="•"/>
            </a:pPr>
            <a:endParaRPr lang="en-US" baseline="0"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Are aligned to the Common Core State Standards in English Language Arts and Mathematics, which creates opportunities for integrated learning experiences and reinforcement of common practices across disciplines,</a:t>
            </a:r>
            <a:r>
              <a:rPr lang="en-US" baseline="0" dirty="0" smtClean="0">
                <a:effectLst/>
              </a:rPr>
              <a:t> as shown in the Venn Diagram</a:t>
            </a:r>
            <a:endParaRPr lang="en-US" dirty="0" smtClean="0">
              <a:effectLst/>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smtClean="0">
              <a:effectLst/>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effectLst/>
              </a:rPr>
              <a:t>They</a:t>
            </a:r>
            <a:r>
              <a:rPr lang="en-US" baseline="0" dirty="0" smtClean="0">
                <a:effectLst/>
              </a:rPr>
              <a:t> are also </a:t>
            </a:r>
            <a:r>
              <a:rPr lang="en-US" dirty="0" smtClean="0">
                <a:effectLst/>
              </a:rPr>
              <a:t>internationally benchmarked and designed to prepare students for college, career, and citizenship. </a:t>
            </a:r>
          </a:p>
          <a:p>
            <a:pPr marL="171450" indent="-171450">
              <a:buFont typeface="Arial" panose="020B0604020202020204" pitchFamily="34" charset="0"/>
              <a:buChar char="•"/>
            </a:pPr>
            <a:endParaRPr lang="en-US" dirty="0" smtClean="0">
              <a:effectLst/>
            </a:endParaRPr>
          </a:p>
          <a:p>
            <a:pPr marL="0" indent="0">
              <a:buFont typeface="Arial" panose="020B0604020202020204" pitchFamily="34" charset="0"/>
              <a:buNone/>
            </a:pPr>
            <a:r>
              <a:rPr lang="en-US" dirty="0" smtClean="0">
                <a:effectLst/>
              </a:rPr>
              <a:t>Each of the standards from</a:t>
            </a:r>
            <a:r>
              <a:rPr lang="en-US" baseline="0" dirty="0" smtClean="0">
                <a:effectLst/>
              </a:rPr>
              <a:t> the 1990’s have been </a:t>
            </a:r>
            <a:r>
              <a:rPr lang="en-US" dirty="0" smtClean="0">
                <a:effectLst/>
              </a:rPr>
              <a:t>supportive of teachers who are already engaged in, or interested in, rigorous and relevant science instruction, including inquiry-based, phenomenon-based, problem-based, and/or integrated STEM (science, technology, engineering, mathematics) approaches. </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24</a:t>
            </a:fld>
            <a:endParaRPr lang="en-US" dirty="0"/>
          </a:p>
        </p:txBody>
      </p:sp>
    </p:spTree>
    <p:extLst>
      <p:ext uri="{BB962C8B-B14F-4D97-AF65-F5344CB8AC3E}">
        <p14:creationId xmlns:p14="http://schemas.microsoft.com/office/powerpoint/2010/main" val="2427377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 name is Carol O’Donnell, and I am the Director of the Smithsonian</a:t>
            </a:r>
            <a:r>
              <a:rPr lang="en-US" baseline="0" dirty="0" smtClean="0"/>
              <a:t> Science Education Center. Before coming to the Smithsonian, I was at the US Department of Education for nearly a decade as a Group Leader in the Office of Elementary and Secondary Education, overseeing such programs as Title II, Part A Improving Teacher Quality State Grants, Mathematics and Science Partnerships, Teacher Incentive Fund, other large scale federal grant programs monitored by the policy arm of ED. I also oversaw the Cognition and Student Learning Research Grant Program at IES, the research arm of ED.</a:t>
            </a:r>
          </a:p>
          <a:p>
            <a:endParaRPr lang="en-US" baseline="0" dirty="0" smtClean="0"/>
          </a:p>
          <a:p>
            <a:r>
              <a:rPr lang="en-US" baseline="0" dirty="0" smtClean="0"/>
              <a:t>Tonight I am jointed by my colleague Amy D’Amico, who is also on the line:</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2</a:t>
            </a:fld>
            <a:endParaRPr lang="en-US" dirty="0"/>
          </a:p>
        </p:txBody>
      </p:sp>
    </p:spTree>
    <p:extLst>
      <p:ext uri="{BB962C8B-B14F-4D97-AF65-F5344CB8AC3E}">
        <p14:creationId xmlns:p14="http://schemas.microsoft.com/office/powerpoint/2010/main" val="27513034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what role does inquiry play in the changing STEM landscape?</a:t>
            </a:r>
          </a:p>
          <a:p>
            <a:endParaRPr lang="en-US" baseline="0" dirty="0" smtClean="0"/>
          </a:p>
          <a:p>
            <a:r>
              <a:rPr lang="en-US" baseline="0" dirty="0" smtClean="0"/>
              <a:t>READ</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25</a:t>
            </a:fld>
            <a:endParaRPr lang="en-US" dirty="0"/>
          </a:p>
        </p:txBody>
      </p:sp>
    </p:spTree>
    <p:extLst>
      <p:ext uri="{BB962C8B-B14F-4D97-AF65-F5344CB8AC3E}">
        <p14:creationId xmlns:p14="http://schemas.microsoft.com/office/powerpoint/2010/main" val="40242669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Inquiry was historically limited to collecting data/testing solutions and</a:t>
            </a:r>
            <a:r>
              <a:rPr lang="en-US" baseline="0" dirty="0" smtClean="0"/>
              <a:t> formulating hypotheses and proposing solutions. There are more facets to the scientific enterprise that include social interaction and discourse and real world application:</a:t>
            </a:r>
          </a:p>
          <a:p>
            <a:endParaRPr lang="en-US" baseline="0" dirty="0" smtClean="0"/>
          </a:p>
          <a:p>
            <a:pPr marL="171450" indent="-171450">
              <a:buFont typeface="Arial" pitchFamily="34" charset="0"/>
              <a:buChar char="•"/>
            </a:pPr>
            <a:r>
              <a:rPr lang="en-US" baseline="0" dirty="0" smtClean="0"/>
              <a:t>Asking questions and defining problems.</a:t>
            </a:r>
          </a:p>
          <a:p>
            <a:pPr marL="171450" indent="-171450">
              <a:buFont typeface="Arial" pitchFamily="34" charset="0"/>
              <a:buChar char="•"/>
            </a:pPr>
            <a:r>
              <a:rPr lang="en-US" baseline="0" dirty="0" smtClean="0"/>
              <a:t>Constructing explanations and designing solutions</a:t>
            </a:r>
          </a:p>
          <a:p>
            <a:pPr marL="171450" indent="-171450">
              <a:buFont typeface="Arial" pitchFamily="34" charset="0"/>
              <a:buChar char="•"/>
            </a:pPr>
            <a:r>
              <a:rPr lang="en-US" baseline="0" dirty="0" smtClean="0"/>
              <a:t>Engaging in argument from evidence</a:t>
            </a:r>
          </a:p>
          <a:p>
            <a:pPr marL="171450" indent="-171450">
              <a:buFont typeface="Arial" pitchFamily="34" charset="0"/>
              <a:buChar char="•"/>
            </a:pPr>
            <a:r>
              <a:rPr lang="en-US" baseline="0" dirty="0" smtClean="0"/>
              <a:t>Communicating information</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26</a:t>
            </a:fld>
            <a:endParaRPr lang="en-US" dirty="0"/>
          </a:p>
        </p:txBody>
      </p:sp>
    </p:spTree>
    <p:extLst>
      <p:ext uri="{BB962C8B-B14F-4D97-AF65-F5344CB8AC3E}">
        <p14:creationId xmlns:p14="http://schemas.microsoft.com/office/powerpoint/2010/main" val="1917588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standards have provided greater guidance around learning progression for the behaviors</a:t>
            </a:r>
            <a:r>
              <a:rPr lang="en-US" baseline="0" dirty="0" smtClean="0"/>
              <a:t> that scientists and engineers engage in as they look to build truths and solutions. In some ways, this is more important than ever before.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27</a:t>
            </a:fld>
            <a:endParaRPr lang="en-US" dirty="0"/>
          </a:p>
        </p:txBody>
      </p:sp>
    </p:spTree>
    <p:extLst>
      <p:ext uri="{BB962C8B-B14F-4D97-AF65-F5344CB8AC3E}">
        <p14:creationId xmlns:p14="http://schemas.microsoft.com/office/powerpoint/2010/main" val="871188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this section, 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discuss the</a:t>
            </a:r>
            <a:r>
              <a:rPr lang="en-US" sz="1200" kern="1200" baseline="0" dirty="0" smtClean="0">
                <a:solidFill>
                  <a:schemeClr val="tx1"/>
                </a:solidFill>
                <a:effectLst/>
                <a:latin typeface="+mn-lt"/>
                <a:ea typeface="+mn-ea"/>
                <a:cs typeface="+mn-cs"/>
              </a:rPr>
              <a:t> changing STEM landscape and the role that K-12 education plays in ensuring student success during these times of change.</a:t>
            </a:r>
            <a:endParaRPr lang="en-US" sz="11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29</a:t>
            </a:fld>
            <a:endParaRPr lang="en-US" dirty="0"/>
          </a:p>
        </p:txBody>
      </p:sp>
    </p:spTree>
    <p:extLst>
      <p:ext uri="{BB962C8B-B14F-4D97-AF65-F5344CB8AC3E}">
        <p14:creationId xmlns:p14="http://schemas.microsoft.com/office/powerpoint/2010/main" val="37849212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Rig</a:t>
            </a:r>
            <a:r>
              <a:rPr lang="en-US" baseline="0" dirty="0" smtClean="0"/>
              <a:t> 3: </a:t>
            </a:r>
            <a:r>
              <a:rPr lang="en-US" dirty="0" smtClean="0"/>
              <a:t>Investigation, experimentation, design, and analytical problem solving are central to an effective science and technology/engineering program.</a:t>
            </a:r>
          </a:p>
          <a:p>
            <a:endParaRPr lang="en-US" dirty="0" smtClean="0"/>
          </a:p>
          <a:p>
            <a:r>
              <a:rPr lang="en-US" dirty="0" smtClean="0"/>
              <a:t>Rig 4: An effective science and technology/engineering program provides opportunities for students to collaborate in scientific and technological endeavors and communicate their ideas</a:t>
            </a:r>
          </a:p>
          <a:p>
            <a:endParaRPr lang="en-US" dirty="0" smtClean="0"/>
          </a:p>
          <a:p>
            <a:r>
              <a:rPr lang="en-US" dirty="0" smtClean="0"/>
              <a:t>Rig 5: An effective science and technology/engineering program conveys high academic expectations for all students.</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30</a:t>
            </a:fld>
            <a:endParaRPr lang="en-US" dirty="0"/>
          </a:p>
        </p:txBody>
      </p:sp>
    </p:spTree>
    <p:extLst>
      <p:ext uri="{BB962C8B-B14F-4D97-AF65-F5344CB8AC3E}">
        <p14:creationId xmlns:p14="http://schemas.microsoft.com/office/powerpoint/2010/main" val="23683251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b="1" dirty="0" smtClean="0"/>
              <a:t>Content Standards </a:t>
            </a:r>
            <a:endParaRPr lang="en-US" dirty="0" smtClean="0"/>
          </a:p>
          <a:p>
            <a:r>
              <a:rPr lang="en-US" dirty="0" smtClean="0"/>
              <a:t>In grades K through 8, the Content Standards are organized in five distinct areas: 1) physical science; 2) earth science; 3) life science; 4) engineering; and 5) computer science. </a:t>
            </a:r>
          </a:p>
          <a:p>
            <a:r>
              <a:rPr lang="en-US" dirty="0" smtClean="0"/>
              <a:t>For the high school science courses, the content standards are organized around the core ideas in each particular course. Within each core idea are indicators which serve as the more detailed expectations within each of the content areas. </a:t>
            </a:r>
          </a:p>
          <a:p>
            <a:r>
              <a:rPr lang="en-US" dirty="0" smtClean="0"/>
              <a:t>Finally, in the development of the Indiana Academic Standards for Science - 2016, careful attention was paid to how ideas were articulated across the grade levels. The goal being that the content and skills that students will need to succeed in a particular sub-discipline are introduced in an appropriate manner in the early elementary grades and then progress as students move towards high school. </a:t>
            </a:r>
          </a:p>
          <a:p>
            <a:r>
              <a:rPr lang="en-US" b="1" dirty="0" smtClean="0"/>
              <a:t>Engineering &amp; Science Practices vs Content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Science and Engineering Process Standards are the processes and skills that students are expected to learn and be able to do within the context of the science content. The separation of the Science and Engineering Process Standards from the Content Standards is intentional; the separation of the standards explicitly shows that what students are doing while learning science is extremely important. The Process Standards reflect the way in which students are learning and doing science and are designed to work in tandem with the science content, resulting in robust instructional practice. These Science and Engineering Process Standards are intended to develop scientific thinking and experimentation through all grade levels. The Science and Engineering Process Standards are designed to service students in grades K-12. Teachers will provide ability level, age appropriate, developmentally appropriate activities, labs, and experiences. The implementation of Science and Engineering Process Standards should be integrated with the Content Standards and Science/Technical Studies Content Area Literacy Standards (6-12). </a:t>
            </a:r>
          </a:p>
          <a:p>
            <a:r>
              <a:rPr lang="en-US" b="1" dirty="0" smtClean="0"/>
              <a:t>Science/Technical Studies Content Area Literacy Standards (LST) </a:t>
            </a:r>
            <a:endParaRPr lang="en-US" dirty="0" smtClean="0"/>
          </a:p>
          <a:p>
            <a:r>
              <a:rPr lang="en-US" dirty="0" smtClean="0"/>
              <a:t>In grades 6 through 12, Reading for Literacy in Science and Writing for Literacy in Science have been added to emphasize these processes in science. It is important to note that these Content Area Literacy Standards emerged with the adoption of the 2014 College and Career Standards in the area of Reading and Writing for Literacy in Science. The Literacy Standards establish that instruction in reading, writing, speaking, listening, and language is a shared responsibility among all content areas. The Literacy Standards are predicated on teachers in the content areas using their unique disciplinary expertise to help students meet the particular challenges of reading, writing, speaking, listening, and language in their respective fields. It is important to note that the Literacy Standards are meant to complement rather than supplant Content Standards in the disciplines. </a:t>
            </a:r>
          </a:p>
          <a:p>
            <a:r>
              <a:rPr lang="en-US" dirty="0" smtClean="0"/>
              <a:t>Part of the motivation behind the disciplinary approach to literacy disseminated by the Literacy Standards is the extensive research establishing the need for college- and career-ready students to be proficient in reading complex informational text independently in a variety of content areas. Most of the required readings in college and workforce training programs are informational in structure and challenging in content. Postsecondary education programs typically provide students with both a </a:t>
            </a:r>
          </a:p>
          <a:p>
            <a:r>
              <a:rPr lang="en-US" dirty="0" smtClean="0"/>
              <a:t>Standards Overview 3 Indiana Academic Standards for Science 2016 </a:t>
            </a:r>
          </a:p>
          <a:p>
            <a:r>
              <a:rPr lang="en-US" dirty="0" smtClean="0"/>
              <a:t>higher volume of such reading than is generally required in K-12 schools and with comparatively little scaffolding. </a:t>
            </a:r>
          </a:p>
          <a:p>
            <a:r>
              <a:rPr lang="en-US" dirty="0" smtClean="0"/>
              <a:t>The Literacy Standards make clear that for students to be ready for college and careers, a significant amount of informational text reading should take place outside of the ELA classroom. Future assessments will apply the sum of all the reading students do in a grade, not just their reading in the ELA context. The Literacy Standards demand that a great deal of reading should occur in all disciplines. </a:t>
            </a:r>
          </a:p>
          <a:p>
            <a:r>
              <a:rPr lang="en-US" dirty="0" smtClean="0"/>
              <a:t>The Literacy Standards also cultivate the development of three mutually reinforcing writing capacities: writing to persuade, to explain, and to convey real or imagined experience. College and Career Readiness requires that writing focus significantly on writing to argue and to inform or explain. </a:t>
            </a:r>
          </a:p>
          <a:p>
            <a:r>
              <a:rPr lang="en-US" dirty="0" smtClean="0"/>
              <a:t>The Literacy Standards use grade level bands to present the standards. Teachers teaching at the beginning of the grade band may need to provide scaffolding for students to be successful, where teachers teaching at the end of the grade band should expect students to demonstrate the standards independently.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dirty="0" smtClean="0"/>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31</a:t>
            </a:fld>
            <a:endParaRPr lang="en-US" dirty="0"/>
          </a:p>
        </p:txBody>
      </p:sp>
    </p:spTree>
    <p:extLst>
      <p:ext uri="{BB962C8B-B14F-4D97-AF65-F5344CB8AC3E}">
        <p14:creationId xmlns:p14="http://schemas.microsoft.com/office/powerpoint/2010/main" val="25647228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question is, what can we do to help students develop the STEM skills</a:t>
            </a:r>
            <a:r>
              <a:rPr lang="en-US" baseline="0" dirty="0" smtClean="0"/>
              <a:t> they need to be globally competitive in the future?</a:t>
            </a:r>
          </a:p>
          <a:p>
            <a:endParaRPr lang="en-US" baseline="0" dirty="0" smtClean="0"/>
          </a:p>
          <a:p>
            <a:r>
              <a:rPr lang="en-US" baseline="0" dirty="0" smtClean="0"/>
              <a:t>And, what role can the instructional leader play in this work? </a:t>
            </a:r>
          </a:p>
          <a:p>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33</a:t>
            </a:fld>
            <a:endParaRPr lang="en-US" dirty="0"/>
          </a:p>
        </p:txBody>
      </p:sp>
    </p:spTree>
    <p:extLst>
      <p:ext uri="{BB962C8B-B14F-4D97-AF65-F5344CB8AC3E}">
        <p14:creationId xmlns:p14="http://schemas.microsoft.com/office/powerpoint/2010/main" val="10827701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this section, 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discuss the</a:t>
            </a:r>
            <a:r>
              <a:rPr lang="en-US" sz="1200" kern="1200" baseline="0" dirty="0" smtClean="0">
                <a:solidFill>
                  <a:schemeClr val="tx1"/>
                </a:solidFill>
                <a:effectLst/>
                <a:latin typeface="+mn-lt"/>
                <a:ea typeface="+mn-ea"/>
                <a:cs typeface="+mn-cs"/>
              </a:rPr>
              <a:t> changing STEM landscape and the role that K-12 education plays in ensuring student success during these times of change.</a:t>
            </a:r>
            <a:endParaRPr lang="en-US" sz="11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34</a:t>
            </a:fld>
            <a:endParaRPr lang="en-US" dirty="0"/>
          </a:p>
        </p:txBody>
      </p:sp>
    </p:spTree>
    <p:extLst>
      <p:ext uri="{BB962C8B-B14F-4D97-AF65-F5344CB8AC3E}">
        <p14:creationId xmlns:p14="http://schemas.microsoft.com/office/powerpoint/2010/main" val="2324140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Discuss the linkage between standards, curriculum materials, instruction, and student learning</a:t>
            </a: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35</a:t>
            </a:fld>
            <a:endParaRPr lang="en-US" dirty="0"/>
          </a:p>
        </p:txBody>
      </p:sp>
    </p:spTree>
    <p:extLst>
      <p:ext uri="{BB962C8B-B14F-4D97-AF65-F5344CB8AC3E}">
        <p14:creationId xmlns:p14="http://schemas.microsoft.com/office/powerpoint/2010/main" val="10713782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features of the new STC3 are designed to empower all teaches with point of use call out boxes that describe how students are engaging with the Science and </a:t>
            </a:r>
            <a:r>
              <a:rPr lang="en-US" baseline="0" dirty="0" err="1" smtClean="0"/>
              <a:t>Engnineering</a:t>
            </a:r>
            <a:r>
              <a:rPr lang="en-US" baseline="0" dirty="0" smtClean="0"/>
              <a:t> practices and cross cutting concepts. These boxes also alert teachers to places in the lessons where common student misconceptions may appear or may be able to be addressed. A series of online free videos, called “Good Thinking!”, teaches teachers how to look for these misconceptions and how to address them.</a:t>
            </a:r>
            <a:endParaRPr lang="en-US" dirty="0"/>
          </a:p>
        </p:txBody>
      </p:sp>
      <p:sp>
        <p:nvSpPr>
          <p:cNvPr id="4" name="Slide Number Placeholder 3"/>
          <p:cNvSpPr>
            <a:spLocks noGrp="1"/>
          </p:cNvSpPr>
          <p:nvPr>
            <p:ph type="sldNum" sz="quarter" idx="10"/>
          </p:nvPr>
        </p:nvSpPr>
        <p:spPr/>
        <p:txBody>
          <a:bodyPr/>
          <a:lstStyle/>
          <a:p>
            <a:fld id="{1E0691B5-502C-46AE-AC31-1981A77A8BA9}" type="slidenum">
              <a:rPr lang="en-US" smtClean="0"/>
              <a:pPr/>
              <a:t>36</a:t>
            </a:fld>
            <a:endParaRPr lang="en-US"/>
          </a:p>
        </p:txBody>
      </p:sp>
    </p:spTree>
    <p:extLst>
      <p:ext uri="{BB962C8B-B14F-4D97-AF65-F5344CB8AC3E}">
        <p14:creationId xmlns:p14="http://schemas.microsoft.com/office/powerpoint/2010/main" val="3551130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3</a:t>
            </a:fld>
            <a:endParaRPr lang="en-US" dirty="0"/>
          </a:p>
        </p:txBody>
      </p:sp>
    </p:spTree>
    <p:extLst>
      <p:ext uri="{BB962C8B-B14F-4D97-AF65-F5344CB8AC3E}">
        <p14:creationId xmlns:p14="http://schemas.microsoft.com/office/powerpoint/2010/main" val="17488047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features of the new STC3 are designed to empower all teaches with point of use call out boxes that describe how students are engaging with the Science and </a:t>
            </a:r>
            <a:r>
              <a:rPr lang="en-US" baseline="0" dirty="0" err="1" smtClean="0"/>
              <a:t>Engnineering</a:t>
            </a:r>
            <a:r>
              <a:rPr lang="en-US" baseline="0" dirty="0" smtClean="0"/>
              <a:t> practices and cross cutting concepts. These boxes also alert teachers to places in the lessons where common student misconceptions may appear or may be able to be addressed. A series of online free videos, called “Good Thinking!”, teaches teachers how to look for these misconceptions and how to address them.</a:t>
            </a:r>
            <a:endParaRPr lang="en-US" dirty="0"/>
          </a:p>
        </p:txBody>
      </p:sp>
      <p:sp>
        <p:nvSpPr>
          <p:cNvPr id="4" name="Slide Number Placeholder 3"/>
          <p:cNvSpPr>
            <a:spLocks noGrp="1"/>
          </p:cNvSpPr>
          <p:nvPr>
            <p:ph type="sldNum" sz="quarter" idx="10"/>
          </p:nvPr>
        </p:nvSpPr>
        <p:spPr/>
        <p:txBody>
          <a:bodyPr/>
          <a:lstStyle/>
          <a:p>
            <a:fld id="{1E0691B5-502C-46AE-AC31-1981A77A8BA9}" type="slidenum">
              <a:rPr lang="en-US" smtClean="0"/>
              <a:pPr/>
              <a:t>38</a:t>
            </a:fld>
            <a:endParaRPr lang="en-US"/>
          </a:p>
        </p:txBody>
      </p:sp>
    </p:spTree>
    <p:extLst>
      <p:ext uri="{BB962C8B-B14F-4D97-AF65-F5344CB8AC3E}">
        <p14:creationId xmlns:p14="http://schemas.microsoft.com/office/powerpoint/2010/main" val="378729909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Trailer is hyperlinked to the logo </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39</a:t>
            </a:fld>
            <a:endParaRPr lang="en-US" dirty="0"/>
          </a:p>
        </p:txBody>
      </p:sp>
    </p:spTree>
    <p:extLst>
      <p:ext uri="{BB962C8B-B14F-4D97-AF65-F5344CB8AC3E}">
        <p14:creationId xmlns:p14="http://schemas.microsoft.com/office/powerpoint/2010/main" val="201866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lessons, which build a coherent storyline within a unit, also demonstrate what the intersection of engineering, literacy, and science look like, with specific support systems for embedding literacy </a:t>
            </a:r>
            <a:r>
              <a:rPr lang="en-US" baseline="0" dirty="0" err="1" smtClean="0"/>
              <a:t>notebooking</a:t>
            </a:r>
            <a:r>
              <a:rPr lang="en-US" baseline="0" dirty="0" smtClean="0"/>
              <a:t> and math into the science classroom?</a:t>
            </a:r>
            <a:endParaRPr lang="en-US" dirty="0"/>
          </a:p>
        </p:txBody>
      </p:sp>
      <p:sp>
        <p:nvSpPr>
          <p:cNvPr id="4" name="Slide Number Placeholder 3"/>
          <p:cNvSpPr>
            <a:spLocks noGrp="1"/>
          </p:cNvSpPr>
          <p:nvPr>
            <p:ph type="sldNum" sz="quarter" idx="10"/>
          </p:nvPr>
        </p:nvSpPr>
        <p:spPr/>
        <p:txBody>
          <a:bodyPr/>
          <a:lstStyle/>
          <a:p>
            <a:fld id="{1E0691B5-502C-46AE-AC31-1981A77A8BA9}" type="slidenum">
              <a:rPr lang="en-US" smtClean="0"/>
              <a:pPr/>
              <a:t>40</a:t>
            </a:fld>
            <a:endParaRPr lang="en-US"/>
          </a:p>
        </p:txBody>
      </p:sp>
    </p:spTree>
    <p:extLst>
      <p:ext uri="{BB962C8B-B14F-4D97-AF65-F5344CB8AC3E}">
        <p14:creationId xmlns:p14="http://schemas.microsoft.com/office/powerpoint/2010/main" val="37579544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42</a:t>
            </a:fld>
            <a:endParaRPr lang="en-US" dirty="0"/>
          </a:p>
        </p:txBody>
      </p:sp>
    </p:spTree>
    <p:extLst>
      <p:ext uri="{BB962C8B-B14F-4D97-AF65-F5344CB8AC3E}">
        <p14:creationId xmlns:p14="http://schemas.microsoft.com/office/powerpoint/2010/main" val="30790146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43</a:t>
            </a:fld>
            <a:endParaRPr lang="en-US" dirty="0"/>
          </a:p>
        </p:txBody>
      </p:sp>
    </p:spTree>
    <p:extLst>
      <p:ext uri="{BB962C8B-B14F-4D97-AF65-F5344CB8AC3E}">
        <p14:creationId xmlns:p14="http://schemas.microsoft.com/office/powerpoint/2010/main" val="27164017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this section, 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discuss the</a:t>
            </a:r>
            <a:r>
              <a:rPr lang="en-US" sz="1200" kern="1200" baseline="0" dirty="0" smtClean="0">
                <a:solidFill>
                  <a:schemeClr val="tx1"/>
                </a:solidFill>
                <a:effectLst/>
                <a:latin typeface="+mn-lt"/>
                <a:ea typeface="+mn-ea"/>
                <a:cs typeface="+mn-cs"/>
              </a:rPr>
              <a:t> changing STEM landscape and the role that K-12 education plays in ensuring student success during these times of change.</a:t>
            </a:r>
            <a:endParaRPr lang="en-US" sz="11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46</a:t>
            </a:fld>
            <a:endParaRPr lang="en-US" dirty="0"/>
          </a:p>
        </p:txBody>
      </p:sp>
    </p:spTree>
    <p:extLst>
      <p:ext uri="{BB962C8B-B14F-4D97-AF65-F5344CB8AC3E}">
        <p14:creationId xmlns:p14="http://schemas.microsoft.com/office/powerpoint/2010/main" val="3845749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5" name="Slide Number Placeholder 4"/>
          <p:cNvSpPr>
            <a:spLocks noGrp="1"/>
          </p:cNvSpPr>
          <p:nvPr>
            <p:ph type="sldNum" sz="quarter" idx="11"/>
          </p:nvPr>
        </p:nvSpPr>
        <p:spPr/>
        <p:txBody>
          <a:bodyPr/>
          <a:lstStyle/>
          <a:p>
            <a:fld id="{1399807D-D128-4837-BF84-5EA633F317AE}" type="slidenum">
              <a:rPr lang="en-US" smtClean="0"/>
              <a:pPr/>
              <a:t>47</a:t>
            </a:fld>
            <a:endParaRPr lang="en-US" dirty="0"/>
          </a:p>
        </p:txBody>
      </p:sp>
    </p:spTree>
    <p:extLst>
      <p:ext uri="{BB962C8B-B14F-4D97-AF65-F5344CB8AC3E}">
        <p14:creationId xmlns:p14="http://schemas.microsoft.com/office/powerpoint/2010/main" val="2935805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48</a:t>
            </a:fld>
            <a:endParaRPr lang="en-US" dirty="0"/>
          </a:p>
        </p:txBody>
      </p:sp>
    </p:spTree>
    <p:extLst>
      <p:ext uri="{BB962C8B-B14F-4D97-AF65-F5344CB8AC3E}">
        <p14:creationId xmlns:p14="http://schemas.microsoft.com/office/powerpoint/2010/main" val="25809609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smtClean="0"/>
              <a:pPr/>
              <a:t>11/16/16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49</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2362479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50</a:t>
            </a:fld>
            <a:endParaRPr lang="en-US" dirty="0"/>
          </a:p>
        </p:txBody>
      </p:sp>
    </p:spTree>
    <p:extLst>
      <p:ext uri="{BB962C8B-B14F-4D97-AF65-F5344CB8AC3E}">
        <p14:creationId xmlns:p14="http://schemas.microsoft.com/office/powerpoint/2010/main" val="30498421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1253FF-9E7F-40CB-9AEA-62498E1A1153}" type="slidenum">
              <a:rPr lang="en-US" smtClean="0"/>
              <a:pPr/>
              <a:t>4</a:t>
            </a:fld>
            <a:endParaRPr lang="en-US"/>
          </a:p>
        </p:txBody>
      </p:sp>
    </p:spTree>
    <p:extLst>
      <p:ext uri="{BB962C8B-B14F-4D97-AF65-F5344CB8AC3E}">
        <p14:creationId xmlns:p14="http://schemas.microsoft.com/office/powerpoint/2010/main" val="25958664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51</a:t>
            </a:fld>
            <a:endParaRPr lang="en-US" dirty="0"/>
          </a:p>
        </p:txBody>
      </p:sp>
    </p:spTree>
    <p:extLst>
      <p:ext uri="{BB962C8B-B14F-4D97-AF65-F5344CB8AC3E}">
        <p14:creationId xmlns:p14="http://schemas.microsoft.com/office/powerpoint/2010/main" val="6052110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pPr lvl="3"/>
            <a:r>
              <a:rPr lang="en-US" dirty="0" smtClean="0"/>
              <a:t>Introduces teachers to the goals of the unit, the storyline of the activities, the materials and inquiry</a:t>
            </a:r>
          </a:p>
          <a:p>
            <a:pPr marL="1397660" lvl="3" defTabSz="931774">
              <a:defRPr/>
            </a:pPr>
            <a:r>
              <a:rPr lang="en-US" dirty="0" smtClean="0"/>
              <a:t>Deepens the knowledge-base of teachers in content related to the unit through a series of inquiry activities for adults</a:t>
            </a:r>
          </a:p>
          <a:p>
            <a:pPr lvl="3"/>
            <a:endParaRPr lang="en-US" dirty="0"/>
          </a:p>
        </p:txBody>
      </p:sp>
      <p:sp>
        <p:nvSpPr>
          <p:cNvPr id="4" name="Rectangle 4"/>
          <p:cNvSpPr>
            <a:spLocks noGrp="1"/>
          </p:cNvSpPr>
          <p:nvPr>
            <p:ph type="dt" idx="10"/>
          </p:nvPr>
        </p:nvSpPr>
        <p:spPr/>
        <p:txBody>
          <a:bodyPr/>
          <a:lstStyle/>
          <a:p>
            <a:fld id="{5468FC2B-D455-4AC4-9C5E-9317124768F4}" type="datetimeFigureOut">
              <a:rPr lang="en-US" smtClean="0"/>
              <a:pPr/>
              <a:t>11/16/16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53</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12381678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54</a:t>
            </a:fld>
            <a:endParaRPr lang="en-US" dirty="0"/>
          </a:p>
        </p:txBody>
      </p:sp>
    </p:spTree>
    <p:extLst>
      <p:ext uri="{BB962C8B-B14F-4D97-AF65-F5344CB8AC3E}">
        <p14:creationId xmlns:p14="http://schemas.microsoft.com/office/powerpoint/2010/main" val="31369276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1985, when our Center formed,</a:t>
            </a:r>
            <a:r>
              <a:rPr lang="en-US" sz="1200" kern="1200" baseline="0" dirty="0" smtClean="0">
                <a:solidFill>
                  <a:schemeClr val="tx1"/>
                </a:solidFill>
                <a:effectLst/>
                <a:latin typeface="+mn-lt"/>
                <a:ea typeface="+mn-ea"/>
                <a:cs typeface="+mn-cs"/>
              </a:rPr>
              <a:t> the </a:t>
            </a:r>
            <a:r>
              <a:rPr lang="en-US" sz="1200" kern="1200" dirty="0" smtClean="0">
                <a:solidFill>
                  <a:schemeClr val="tx1"/>
                </a:solidFill>
                <a:effectLst/>
                <a:latin typeface="+mn-lt"/>
                <a:ea typeface="+mn-ea"/>
                <a:cs typeface="+mn-cs"/>
              </a:rPr>
              <a:t>report “A Nation At Risk,”</a:t>
            </a:r>
            <a:r>
              <a:rPr lang="en-US" sz="11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indicated that to maintain our competitive edge, we had to dedicate ourselves to the reform of our educational system for the benefit of </a:t>
            </a:r>
            <a:r>
              <a:rPr lang="en-US" sz="1200" i="1" kern="1200" dirty="0" smtClean="0">
                <a:solidFill>
                  <a:schemeClr val="tx1"/>
                </a:solidFill>
                <a:effectLst/>
                <a:latin typeface="+mn-lt"/>
                <a:ea typeface="+mn-ea"/>
                <a:cs typeface="+mn-cs"/>
              </a:rPr>
              <a:t>all</a:t>
            </a:r>
            <a:r>
              <a:rPr lang="en-US" sz="1200" kern="1200" dirty="0" smtClean="0">
                <a:solidFill>
                  <a:schemeClr val="tx1"/>
                </a:solidFill>
                <a:effectLst/>
                <a:latin typeface="+mn-lt"/>
                <a:ea typeface="+mn-ea"/>
                <a:cs typeface="+mn-cs"/>
              </a:rPr>
              <a:t> students.</a:t>
            </a:r>
            <a:endParaRPr lang="en-US" sz="11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Why was this</a:t>
            </a:r>
            <a:r>
              <a:rPr lang="en-US" sz="1200" kern="1200" baseline="0" dirty="0" smtClean="0">
                <a:solidFill>
                  <a:schemeClr val="tx1"/>
                </a:solidFill>
                <a:effectLst/>
                <a:latin typeface="+mn-lt"/>
                <a:ea typeface="+mn-ea"/>
                <a:cs typeface="+mn-cs"/>
              </a:rPr>
              <a:t> important? Because </a:t>
            </a:r>
            <a:r>
              <a:rPr lang="en-US" sz="1200" kern="1200" dirty="0" smtClean="0">
                <a:solidFill>
                  <a:schemeClr val="tx1"/>
                </a:solidFill>
                <a:effectLst/>
                <a:latin typeface="+mn-lt"/>
                <a:ea typeface="+mn-ea"/>
                <a:cs typeface="+mn-cs"/>
              </a:rPr>
              <a:t>30 years ago:</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Many 17-year-olds did not possess the "higher order" intellectual skills needed to compete globally.</a:t>
            </a: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Almost half of our students could not draw inferences from written material or solve a mathematics problem requiring several steps.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dirty="0" smtClean="0">
                <a:solidFill>
                  <a:schemeClr val="tx1"/>
                </a:solidFill>
                <a:effectLst/>
                <a:latin typeface="+mn-lt"/>
                <a:ea typeface="+mn-ea"/>
                <a:cs typeface="+mn-cs"/>
              </a:rPr>
              <a:t>National assessments showed a steady decline in science achievement scores. </a:t>
            </a:r>
            <a:endParaRPr lang="en-US" sz="1100" kern="1200" dirty="0" smtClean="0">
              <a:solidFill>
                <a:schemeClr val="tx1"/>
              </a:solidFill>
              <a:effectLst/>
              <a:latin typeface="+mn-lt"/>
              <a:ea typeface="+mn-ea"/>
              <a:cs typeface="+mn-cs"/>
            </a:endParaRPr>
          </a:p>
          <a:p>
            <a:pPr marL="628650" lvl="1"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report indicated that our future depended on our educational attainments as a nation. </a:t>
            </a:r>
          </a:p>
          <a:p>
            <a:pPr marL="171450" lvl="0" indent="-171450">
              <a:buFont typeface="Arial" panose="020B0604020202020204" pitchFamily="34" charset="0"/>
              <a:buChar char="•"/>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And while we have</a:t>
            </a:r>
            <a:r>
              <a:rPr lang="en-US" sz="1200" kern="1200" baseline="0" dirty="0" smtClean="0">
                <a:solidFill>
                  <a:schemeClr val="tx1"/>
                </a:solidFill>
                <a:effectLst/>
                <a:latin typeface="+mn-lt"/>
                <a:ea typeface="+mn-ea"/>
                <a:cs typeface="+mn-cs"/>
              </a:rPr>
              <a:t> made some strides</a:t>
            </a:r>
            <a:r>
              <a:rPr lang="en-US" sz="1200" kern="1200" dirty="0" smtClean="0">
                <a:solidFill>
                  <a:schemeClr val="tx1"/>
                </a:solidFill>
                <a:effectLst/>
                <a:latin typeface="+mn-lt"/>
                <a:ea typeface="+mn-ea"/>
                <a:cs typeface="+mn-cs"/>
              </a:rPr>
              <a:t>, today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face several</a:t>
            </a:r>
            <a:r>
              <a:rPr lang="en-US" sz="1200" kern="1200" baseline="0" dirty="0" smtClean="0">
                <a:solidFill>
                  <a:schemeClr val="tx1"/>
                </a:solidFill>
                <a:effectLst/>
                <a:latin typeface="+mn-lt"/>
                <a:ea typeface="+mn-ea"/>
                <a:cs typeface="+mn-cs"/>
              </a:rPr>
              <a:t> similar </a:t>
            </a:r>
            <a:r>
              <a:rPr lang="en-US" sz="1200" kern="1200" dirty="0" smtClean="0">
                <a:solidFill>
                  <a:schemeClr val="tx1"/>
                </a:solidFill>
                <a:effectLst/>
                <a:latin typeface="+mn-lt"/>
                <a:ea typeface="+mn-ea"/>
                <a:cs typeface="+mn-cs"/>
              </a:rPr>
              <a:t>challenges</a:t>
            </a:r>
            <a:r>
              <a:rPr lang="en-US" sz="1200" kern="1200" baseline="0" dirty="0" smtClean="0">
                <a:solidFill>
                  <a:schemeClr val="tx1"/>
                </a:solidFill>
                <a:effectLst/>
                <a:latin typeface="+mn-lt"/>
                <a:ea typeface="+mn-ea"/>
                <a:cs typeface="+mn-cs"/>
              </a:rPr>
              <a:t> in developing a STEM literate society.</a:t>
            </a:r>
          </a:p>
          <a:p>
            <a:pPr marL="171450" lvl="0" indent="-171450">
              <a:buFont typeface="Arial" panose="020B0604020202020204" pitchFamily="34" charset="0"/>
              <a:buChar char="•"/>
            </a:pPr>
            <a:endParaRPr lang="en-US" sz="1200" kern="1200" baseline="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dirty="0" smtClean="0">
                <a:solidFill>
                  <a:schemeClr val="tx1"/>
                </a:solidFill>
                <a:effectLst/>
                <a:latin typeface="+mn-lt"/>
                <a:ea typeface="+mn-ea"/>
                <a:cs typeface="+mn-cs"/>
              </a:rPr>
              <a:t>In this section, I will talk about what some of the STEM challenges are.</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baseline="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61</a:t>
            </a:fld>
            <a:endParaRPr lang="en-US" dirty="0"/>
          </a:p>
        </p:txBody>
      </p:sp>
    </p:spTree>
    <p:extLst>
      <p:ext uri="{BB962C8B-B14F-4D97-AF65-F5344CB8AC3E}">
        <p14:creationId xmlns:p14="http://schemas.microsoft.com/office/powerpoint/2010/main" val="415843704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D93758-5F3E-2044-8CFE-AF55E1B97095}" type="slidenum">
              <a:rPr lang="en-GB"/>
              <a:pPr/>
              <a:t>62</a:t>
            </a:fld>
            <a:endParaRPr lang="en-GB" dirty="0"/>
          </a:p>
        </p:txBody>
      </p:sp>
      <p:sp>
        <p:nvSpPr>
          <p:cNvPr id="3379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33795"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12721113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eaLnBrk="0" hangingPunct="0">
              <a:defRPr>
                <a:solidFill>
                  <a:schemeClr val="tx1"/>
                </a:solidFill>
                <a:latin typeface="Arial" charset="0"/>
                <a:ea typeface="ＭＳ Ｐゴシック" charset="0"/>
                <a:cs typeface="Arial" charset="0"/>
              </a:defRPr>
            </a:lvl1pPr>
            <a:lvl2pPr marL="742842" indent="-285708" eaLnBrk="0" hangingPunct="0">
              <a:defRPr>
                <a:solidFill>
                  <a:schemeClr val="tx1"/>
                </a:solidFill>
                <a:latin typeface="Arial" charset="0"/>
                <a:ea typeface="Arial" charset="0"/>
                <a:cs typeface="Arial" charset="0"/>
              </a:defRPr>
            </a:lvl2pPr>
            <a:lvl3pPr marL="1142835" indent="-228568" eaLnBrk="0" hangingPunct="0">
              <a:defRPr>
                <a:solidFill>
                  <a:schemeClr val="tx1"/>
                </a:solidFill>
                <a:latin typeface="Arial" charset="0"/>
                <a:ea typeface="Arial" charset="0"/>
                <a:cs typeface="Arial" charset="0"/>
              </a:defRPr>
            </a:lvl3pPr>
            <a:lvl4pPr marL="1599969" indent="-228568" eaLnBrk="0" hangingPunct="0">
              <a:defRPr>
                <a:solidFill>
                  <a:schemeClr val="tx1"/>
                </a:solidFill>
                <a:latin typeface="Arial" charset="0"/>
                <a:ea typeface="Arial" charset="0"/>
                <a:cs typeface="Arial" charset="0"/>
              </a:defRPr>
            </a:lvl4pPr>
            <a:lvl5pPr marL="2057103" indent="-228568" eaLnBrk="0" hangingPunct="0">
              <a:defRPr>
                <a:solidFill>
                  <a:schemeClr val="tx1"/>
                </a:solidFill>
                <a:latin typeface="Arial" charset="0"/>
                <a:ea typeface="Arial" charset="0"/>
                <a:cs typeface="Arial" charset="0"/>
              </a:defRPr>
            </a:lvl5pPr>
            <a:lvl6pPr marL="2514237" indent="-228568" eaLnBrk="0" fontAlgn="base" hangingPunct="0">
              <a:spcBef>
                <a:spcPct val="0"/>
              </a:spcBef>
              <a:spcAft>
                <a:spcPct val="0"/>
              </a:spcAft>
              <a:defRPr>
                <a:solidFill>
                  <a:schemeClr val="tx1"/>
                </a:solidFill>
                <a:latin typeface="Arial" charset="0"/>
                <a:ea typeface="Arial" charset="0"/>
                <a:cs typeface="Arial" charset="0"/>
              </a:defRPr>
            </a:lvl6pPr>
            <a:lvl7pPr marL="2971370" indent="-228568" eaLnBrk="0" fontAlgn="base" hangingPunct="0">
              <a:spcBef>
                <a:spcPct val="0"/>
              </a:spcBef>
              <a:spcAft>
                <a:spcPct val="0"/>
              </a:spcAft>
              <a:defRPr>
                <a:solidFill>
                  <a:schemeClr val="tx1"/>
                </a:solidFill>
                <a:latin typeface="Arial" charset="0"/>
                <a:ea typeface="Arial" charset="0"/>
                <a:cs typeface="Arial" charset="0"/>
              </a:defRPr>
            </a:lvl7pPr>
            <a:lvl8pPr marL="3428505" indent="-228568" eaLnBrk="0" fontAlgn="base" hangingPunct="0">
              <a:spcBef>
                <a:spcPct val="0"/>
              </a:spcBef>
              <a:spcAft>
                <a:spcPct val="0"/>
              </a:spcAft>
              <a:defRPr>
                <a:solidFill>
                  <a:schemeClr val="tx1"/>
                </a:solidFill>
                <a:latin typeface="Arial" charset="0"/>
                <a:ea typeface="Arial" charset="0"/>
                <a:cs typeface="Arial" charset="0"/>
              </a:defRPr>
            </a:lvl8pPr>
            <a:lvl9pPr marL="3885640" indent="-228568"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B081C5F-A310-E242-A38F-83BDF07A6F3B}" type="slidenum">
              <a:rPr lang="en-US">
                <a:solidFill>
                  <a:srgbClr val="000000"/>
                </a:solidFill>
                <a:latin typeface="Calibri" charset="0"/>
              </a:rPr>
              <a:pPr eaLnBrk="1" hangingPunct="1"/>
              <a:t>63</a:t>
            </a:fld>
            <a:endParaRPr lang="en-US" dirty="0">
              <a:solidFill>
                <a:srgbClr val="000000"/>
              </a:solidFill>
              <a:latin typeface="Calibri"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dirty="0">
              <a:latin typeface="Calibri" charset="0"/>
            </a:endParaRPr>
          </a:p>
        </p:txBody>
      </p:sp>
    </p:spTree>
    <p:extLst>
      <p:ext uri="{BB962C8B-B14F-4D97-AF65-F5344CB8AC3E}">
        <p14:creationId xmlns:p14="http://schemas.microsoft.com/office/powerpoint/2010/main" val="21945361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Human Resources professionals want a workforce that can think critically, communicate clearly, and solve complex problems.</a:t>
            </a:r>
          </a:p>
          <a:p>
            <a:endParaRPr lang="en-US" baseline="0" dirty="0" smtClean="0"/>
          </a:p>
          <a:p>
            <a:r>
              <a:rPr lang="en-US" baseline="0" dirty="0" smtClean="0"/>
              <a:t>Of 400 HR professionals surveyed, most ranked “critical thinking” as the most important skill their employees will need in the next 5 years.</a:t>
            </a:r>
          </a:p>
          <a:p>
            <a:endParaRPr lang="en-US" baseline="0" dirty="0" smtClean="0"/>
          </a:p>
          <a:p>
            <a:r>
              <a:rPr lang="en-US" baseline="0" dirty="0" smtClean="0"/>
              <a:t>But we face several hurdles in helping our students attain these skills.</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65</a:t>
            </a:fld>
            <a:endParaRPr lang="en-US" dirty="0"/>
          </a:p>
        </p:txBody>
      </p:sp>
    </p:spTree>
    <p:extLst>
      <p:ext uri="{BB962C8B-B14F-4D97-AF65-F5344CB8AC3E}">
        <p14:creationId xmlns:p14="http://schemas.microsoft.com/office/powerpoint/2010/main" val="78032724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this section, I</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will discuss the</a:t>
            </a:r>
            <a:r>
              <a:rPr lang="en-US" sz="1200" kern="1200" baseline="0" dirty="0" smtClean="0">
                <a:solidFill>
                  <a:schemeClr val="tx1"/>
                </a:solidFill>
                <a:effectLst/>
                <a:latin typeface="+mn-lt"/>
                <a:ea typeface="+mn-ea"/>
                <a:cs typeface="+mn-cs"/>
              </a:rPr>
              <a:t> changing STEM landscape and the role that K-12 education plays in ensuring student success during these times of change.</a:t>
            </a:r>
            <a:endParaRPr lang="en-US" sz="11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66</a:t>
            </a:fld>
            <a:endParaRPr lang="en-US" dirty="0"/>
          </a:p>
        </p:txBody>
      </p:sp>
    </p:spTree>
    <p:extLst>
      <p:ext uri="{BB962C8B-B14F-4D97-AF65-F5344CB8AC3E}">
        <p14:creationId xmlns:p14="http://schemas.microsoft.com/office/powerpoint/2010/main" val="2542027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67</a:t>
            </a:fld>
            <a:endParaRPr lang="en-US" dirty="0"/>
          </a:p>
        </p:txBody>
      </p:sp>
    </p:spTree>
    <p:extLst>
      <p:ext uri="{BB962C8B-B14F-4D97-AF65-F5344CB8AC3E}">
        <p14:creationId xmlns:p14="http://schemas.microsoft.com/office/powerpoint/2010/main" val="246079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68</a:t>
            </a:fld>
            <a:endParaRPr lang="en-US" dirty="0"/>
          </a:p>
        </p:txBody>
      </p:sp>
    </p:spTree>
    <p:extLst>
      <p:ext uri="{BB962C8B-B14F-4D97-AF65-F5344CB8AC3E}">
        <p14:creationId xmlns:p14="http://schemas.microsoft.com/office/powerpoint/2010/main" val="169500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smtClean="0"/>
              <a:pPr/>
              <a:t>11/16/16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5</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3211206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93260"/>
          </a:xfrm>
        </p:spPr>
        <p:txBody>
          <a:bodyPr>
            <a:normAutofit/>
          </a:bodyPr>
          <a:lstStyle/>
          <a:p>
            <a:pPr marL="171450" lvl="0" indent="-171450">
              <a:buFont typeface="Arial" panose="020B0604020202020204" pitchFamily="34" charset="0"/>
              <a:buChar char="•"/>
            </a:pPr>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8</a:t>
            </a:fld>
            <a:endParaRPr lang="en-US" dirty="0"/>
          </a:p>
        </p:txBody>
      </p:sp>
    </p:spTree>
    <p:extLst>
      <p:ext uri="{BB962C8B-B14F-4D97-AF65-F5344CB8AC3E}">
        <p14:creationId xmlns:p14="http://schemas.microsoft.com/office/powerpoint/2010/main" val="2955707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Rot="1" noChangeAspect="1"/>
          </p:cNvSpPr>
          <p:nvPr>
            <p:ph type="sldImg"/>
          </p:nvPr>
        </p:nvSpPr>
        <p:spPr/>
        <p:txBody>
          <a:bodyPr/>
          <a:lstStyle/>
          <a:p>
            <a:endParaRPr lang="en-US" dirty="0"/>
          </a:p>
        </p:txBody>
      </p:sp>
      <p:sp>
        <p:nvSpPr>
          <p:cNvPr id="3" name="Rectangle 3"/>
          <p:cNvSpPr>
            <a:spLocks noGrp="1"/>
          </p:cNvSpPr>
          <p:nvPr>
            <p:ph type="body" idx="1"/>
          </p:nvPr>
        </p:nvSpPr>
        <p:spPr/>
        <p:txBody>
          <a:bodyPr/>
          <a:lstStyle/>
          <a:p>
            <a:endParaRPr lang="en-US" dirty="0"/>
          </a:p>
        </p:txBody>
      </p:sp>
      <p:sp>
        <p:nvSpPr>
          <p:cNvPr id="4" name="Rectangle 4"/>
          <p:cNvSpPr>
            <a:spLocks noGrp="1"/>
          </p:cNvSpPr>
          <p:nvPr>
            <p:ph type="dt" idx="10"/>
          </p:nvPr>
        </p:nvSpPr>
        <p:spPr/>
        <p:txBody>
          <a:bodyPr/>
          <a:lstStyle/>
          <a:p>
            <a:fld id="{5468FC2B-D455-4AC4-9C5E-9317124768F4}" type="datetimeFigureOut">
              <a:rPr lang="en-US" smtClean="0"/>
              <a:pPr/>
              <a:t>11/16/16</a:t>
            </a:fld>
            <a:endParaRPr lang="en-US" dirty="0"/>
          </a:p>
        </p:txBody>
      </p:sp>
      <p:sp>
        <p:nvSpPr>
          <p:cNvPr id="5" name="Rectangle 5"/>
          <p:cNvSpPr>
            <a:spLocks noGrp="1"/>
          </p:cNvSpPr>
          <p:nvPr>
            <p:ph type="ftr" sz="quarter" idx="11"/>
          </p:nvPr>
        </p:nvSpPr>
        <p:spPr/>
        <p:txBody>
          <a:bodyPr/>
          <a:lstStyle/>
          <a:p>
            <a:endParaRPr lang="en-US" dirty="0"/>
          </a:p>
        </p:txBody>
      </p:sp>
      <p:sp>
        <p:nvSpPr>
          <p:cNvPr id="6" name="Rectangle 6"/>
          <p:cNvSpPr>
            <a:spLocks noGrp="1"/>
          </p:cNvSpPr>
          <p:nvPr>
            <p:ph type="sldNum" sz="quarter" idx="12"/>
          </p:nvPr>
        </p:nvSpPr>
        <p:spPr/>
        <p:txBody>
          <a:bodyPr/>
          <a:lstStyle/>
          <a:p>
            <a:fld id="{1399807D-D128-4837-BF84-5EA633F317AE}" type="slidenum">
              <a:rPr lang="en-US" smtClean="0"/>
              <a:pPr/>
              <a:t>9</a:t>
            </a:fld>
            <a:endParaRPr lang="en-US" dirty="0"/>
          </a:p>
        </p:txBody>
      </p:sp>
      <p:sp>
        <p:nvSpPr>
          <p:cNvPr id="7" name="Rectangle 7"/>
          <p:cNvSpPr>
            <a:spLocks noGrp="1"/>
          </p:cNvSpPr>
          <p:nvPr>
            <p:ph type="hdr" sz="quarter" idx="13"/>
          </p:nvPr>
        </p:nvSpPr>
        <p:spPr/>
        <p:txBody>
          <a:bodyPr/>
          <a:lstStyle/>
          <a:p>
            <a:endParaRPr lang="en-US" dirty="0"/>
          </a:p>
        </p:txBody>
      </p:sp>
    </p:spTree>
    <p:extLst>
      <p:ext uri="{BB962C8B-B14F-4D97-AF65-F5344CB8AC3E}">
        <p14:creationId xmlns:p14="http://schemas.microsoft.com/office/powerpoint/2010/main" val="276399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Our research shows that children learn science best by </a:t>
            </a:r>
            <a:r>
              <a:rPr lang="en-US" sz="1200" b="0" i="0" u="sng" kern="1200" dirty="0" smtClean="0">
                <a:solidFill>
                  <a:schemeClr val="tx1"/>
                </a:solidFill>
                <a:effectLst/>
                <a:latin typeface="+mn-lt"/>
                <a:ea typeface="+mn-ea"/>
                <a:cs typeface="+mn-cs"/>
              </a:rPr>
              <a:t>engaging in scientific and engineering practices (including inquiry and engineering design)</a:t>
            </a:r>
            <a:r>
              <a:rPr lang="en-US" sz="1200" b="0" i="0" kern="1200" dirty="0" smtClean="0">
                <a:solidFill>
                  <a:schemeClr val="tx1"/>
                </a:solidFill>
                <a:effectLst/>
                <a:latin typeface="+mn-lt"/>
                <a:ea typeface="+mn-ea"/>
                <a:cs typeface="+mn-cs"/>
              </a:rPr>
              <a:t> firsthand.  Not only by investigating phenomena, but identifying problems to solve from real-world settings.</a:t>
            </a: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10</a:t>
            </a:fld>
            <a:endParaRPr lang="en-US" dirty="0"/>
          </a:p>
        </p:txBody>
      </p:sp>
    </p:spTree>
    <p:extLst>
      <p:ext uri="{BB962C8B-B14F-4D97-AF65-F5344CB8AC3E}">
        <p14:creationId xmlns:p14="http://schemas.microsoft.com/office/powerpoint/2010/main" val="2048451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1399807D-D128-4837-BF84-5EA633F317AE}" type="slidenum">
              <a:rPr lang="en-US" smtClean="0"/>
              <a:pPr/>
              <a:t>11</a:t>
            </a:fld>
            <a:endParaRPr lang="en-US" dirty="0"/>
          </a:p>
        </p:txBody>
      </p:sp>
    </p:spTree>
    <p:extLst>
      <p:ext uri="{BB962C8B-B14F-4D97-AF65-F5344CB8AC3E}">
        <p14:creationId xmlns:p14="http://schemas.microsoft.com/office/powerpoint/2010/main" val="1749770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dirty="0"/>
          </a:p>
        </p:txBody>
      </p:sp>
      <p:sp>
        <p:nvSpPr>
          <p:cNvPr id="9" name="Subtitle 8"/>
          <p:cNvSpPr>
            <a:spLocks noGrp="1"/>
          </p:cNvSpPr>
          <p:nvPr>
            <p:ph type="subTitle" idx="1"/>
          </p:nvPr>
        </p:nvSpPr>
        <p:spPr>
          <a:xfrm>
            <a:off x="2362200" y="6050037"/>
            <a:ext cx="6515100" cy="685800"/>
          </a:xfrm>
        </p:spPr>
        <p:txBody>
          <a:bodyPr anchor="ctr"/>
          <a:lstStyle>
            <a:lvl1pPr marL="0" indent="0" algn="l">
              <a:buNone/>
              <a:defRPr sz="28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a:fld id="{C219E42F-B06A-4C19-9609-FCD483E412E9}" type="datetime1">
              <a:rPr lang="en-US" smtClean="0">
                <a:solidFill>
                  <a:srgbClr val="FFFFFF"/>
                </a:solidFill>
              </a:rPr>
              <a:pPr algn="ctr"/>
              <a:t>11/16/16</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a:endParaRPr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8F82E0A0-C266-4798-8C8F-B9F91E9DA37E}" type="slidenum">
              <a:rPr lang="en-US" smtClean="0">
                <a:solidFill>
                  <a:schemeClr val="tx2"/>
                </a:solidFill>
              </a:rPr>
              <a:pPr/>
              <a:t>‹#›</a:t>
            </a:fld>
            <a:endParaRPr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4" name="Rectangle 2"/>
          <p:cNvSpPr>
            <a:spLocks noGrp="1"/>
          </p:cNvSpPr>
          <p:nvPr>
            <p:ph type="title" hasCustomPrompt="1"/>
          </p:nvPr>
        </p:nvSpPr>
        <p:spPr/>
        <p:txBody>
          <a:bodyPr/>
          <a:lstStyle/>
          <a:p>
            <a:r>
              <a:rPr lang="en-US" noProof="1" smtClean="0"/>
              <a:t>Click to edit Master title style</a:t>
            </a:r>
            <a:endParaRPr lang="en-US" dirty="0"/>
          </a:p>
        </p:txBody>
      </p:sp>
      <p:sp>
        <p:nvSpPr>
          <p:cNvPr id="12" name="Rectangle 3"/>
          <p:cNvSpPr>
            <a:spLocks noGrp="1"/>
          </p:cNvSpPr>
          <p:nvPr>
            <p:ph type="body" idx="1"/>
          </p:nvPr>
        </p:nvSpPr>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Rectangle 4"/>
          <p:cNvSpPr>
            <a:spLocks noGrp="1"/>
          </p:cNvSpPr>
          <p:nvPr>
            <p:ph type="dt" sz="half" idx="10"/>
          </p:nvPr>
        </p:nvSpPr>
        <p:spPr/>
        <p:txBody>
          <a:bodyPr/>
          <a:lstStyle/>
          <a:p>
            <a:fld id="{DEE82E7F-5D1B-4B7C-94A9-4E8987664F9E}" type="datetime1">
              <a:rPr lang="en-US" smtClean="0"/>
              <a:pPr/>
              <a:t>11/16/16</a:t>
            </a:fld>
            <a:endParaRPr lang="en-US" dirty="0"/>
          </a:p>
        </p:txBody>
      </p:sp>
      <p:sp>
        <p:nvSpPr>
          <p:cNvPr id="28" name="Rectangle 5"/>
          <p:cNvSpPr>
            <a:spLocks noGrp="1"/>
          </p:cNvSpPr>
          <p:nvPr>
            <p:ph type="ftr" sz="quarter" idx="11"/>
          </p:nvPr>
        </p:nvSpPr>
        <p:spPr/>
        <p:txBody>
          <a:bodyPr/>
          <a:lstStyle/>
          <a:p>
            <a:endParaRPr lang="en-US" dirty="0"/>
          </a:p>
        </p:txBody>
      </p:sp>
      <p:sp>
        <p:nvSpPr>
          <p:cNvPr id="19" name="Rectangle 6"/>
          <p:cNvSpPr>
            <a:spLocks noGrp="1"/>
          </p:cNvSpPr>
          <p:nvPr>
            <p:ph type="sldNum" sz="quarter" idx="12"/>
          </p:nvPr>
        </p:nvSpPr>
        <p:spPr/>
        <p:txBody>
          <a:bodyPr/>
          <a:lstStyle/>
          <a:p>
            <a:fld id="{50935222-B196-4F9B-9AEC-1292459A754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7424F50C-A072-4DEC-97CA-86DCAD0D54DE}" type="datetime1">
              <a:rPr lang="en-US" smtClean="0"/>
              <a:pPr/>
              <a:t>11/16/16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3F7CB7D-F184-43C7-B6FD-03D728E1BBFF}" type="slidenum">
              <a:rPr lang="en-US" smtClean="0">
                <a:solidFill>
                  <a:srgbClr val="FFFFFF"/>
                </a:solidFill>
              </a:rPr>
              <a:pPr/>
              <a:t>‹#›</a:t>
            </a:fld>
            <a:endParaRPr lang="en-US" dirty="0">
              <a:solidFill>
                <a:srgbClr val="FFFFFF"/>
              </a:solidFill>
            </a:endParaRPr>
          </a:p>
        </p:txBody>
      </p:sp>
      <p:sp>
        <p:nvSpPr>
          <p:cNvPr id="8" name="Content Placeholder 7"/>
          <p:cNvSpPr>
            <a:spLocks noGrp="1"/>
          </p:cNvSpPr>
          <p:nvPr>
            <p:ph sz="quarter" idx="13"/>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E9EEF6-955F-43E1-897F-97EC94F2ABB0}" type="datetime1">
              <a:rPr lang="en-US" smtClean="0"/>
              <a:pPr/>
              <a:t>11/16/16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3F7CB7D-F184-43C7-B6FD-03D728E1BBFF}" type="slidenum">
              <a:rPr lang="en-US" smtClean="0">
                <a:solidFill>
                  <a:srgbClr val="FFFFFF"/>
                </a:solidFill>
              </a:rPr>
              <a:pPr/>
              <a:t>‹#›</a:t>
            </a:fld>
            <a:endParaRPr lang="en-US" dirty="0">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27796-80C6-4DA1-AB36-8C80F4B40F24}" type="datetime1">
              <a:rPr lang="en-US" smtClean="0"/>
              <a:pPr/>
              <a:t>11/16/16</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3F7CB7D-F184-43C7-B6FD-03D728E1BBFF}" type="slidenum">
              <a:rPr lang="en-US" smtClean="0">
                <a:solidFill>
                  <a:schemeClr val="tx2"/>
                </a:solidFill>
              </a:rPr>
              <a:pPr/>
              <a:t>‹#›</a:t>
            </a:fld>
            <a:endParaRPr lang="en-US" dirty="0">
              <a:solidFill>
                <a:schemeClr val="tx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and 2 Content">
    <p:spTree>
      <p:nvGrpSpPr>
        <p:cNvPr id="1" name=""/>
        <p:cNvGrpSpPr/>
        <p:nvPr/>
      </p:nvGrpSpPr>
      <p:grpSpPr>
        <a:xfrm>
          <a:off x="0" y="0"/>
          <a:ext cx="0" cy="0"/>
          <a:chOff x="0" y="0"/>
          <a:chExt cx="0" cy="0"/>
        </a:xfrm>
      </p:grpSpPr>
      <p:sp>
        <p:nvSpPr>
          <p:cNvPr id="2" name="Rectangle 2"/>
          <p:cNvSpPr>
            <a:spLocks noGrp="1"/>
          </p:cNvSpPr>
          <p:nvPr>
            <p:ph type="title" hasCustomPrompt="1"/>
          </p:nvPr>
        </p:nvSpPr>
        <p:spPr/>
        <p:txBody>
          <a:bodyPr/>
          <a:lstStyle/>
          <a:p>
            <a:r>
              <a:rPr lang="en-US" noProof="1" smtClean="0"/>
              <a:t>Click to edit Master title style</a:t>
            </a:r>
            <a:endParaRPr lang="en-US" dirty="0"/>
          </a:p>
        </p:txBody>
      </p:sp>
      <p:sp>
        <p:nvSpPr>
          <p:cNvPr id="3" name="Rectangle 3"/>
          <p:cNvSpPr>
            <a:spLocks noGrp="1"/>
          </p:cNvSpPr>
          <p:nvPr>
            <p:ph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Rectangle 5"/>
          <p:cNvSpPr>
            <a:spLocks noGrp="1"/>
          </p:cNvSpPr>
          <p:nvPr>
            <p:ph type="dt" sz="half" idx="10"/>
          </p:nvPr>
        </p:nvSpPr>
        <p:spPr/>
        <p:txBody>
          <a:bodyPr/>
          <a:lstStyle/>
          <a:p>
            <a:fld id="{E2CA752C-C7EC-45BC-9631-BCAA168C3B26}" type="datetime1">
              <a:rPr lang="en-US" smtClean="0"/>
              <a:pPr/>
              <a:t>11/16/16</a:t>
            </a:fld>
            <a:endParaRPr lang="en-US" dirty="0"/>
          </a:p>
        </p:txBody>
      </p:sp>
      <p:sp>
        <p:nvSpPr>
          <p:cNvPr id="6" name="Rectangle 6"/>
          <p:cNvSpPr>
            <a:spLocks noGrp="1"/>
          </p:cNvSpPr>
          <p:nvPr>
            <p:ph type="ftr" sz="quarter" idx="11"/>
          </p:nvPr>
        </p:nvSpPr>
        <p:spPr/>
        <p:txBody>
          <a:bodyPr/>
          <a:lstStyle/>
          <a:p>
            <a:endParaRPr lang="en-US" dirty="0"/>
          </a:p>
        </p:txBody>
      </p:sp>
      <p:sp>
        <p:nvSpPr>
          <p:cNvPr id="7" name="Rectangle 7"/>
          <p:cNvSpPr>
            <a:spLocks noGrp="1"/>
          </p:cNvSpPr>
          <p:nvPr>
            <p:ph type="sldNum" sz="quarter" idx="12"/>
          </p:nvPr>
        </p:nvSpPr>
        <p:spPr/>
        <p:txBody>
          <a:bodyPr/>
          <a:lstStyle/>
          <a:p>
            <a:fld id="{20FD475A-FCA3-4B41-B368-0F71602C96B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ColTx" preserve="1">
  <p:cSld name="Title and 2-Column Text">
    <p:spTree>
      <p:nvGrpSpPr>
        <p:cNvPr id="1" name=""/>
        <p:cNvGrpSpPr/>
        <p:nvPr/>
      </p:nvGrpSpPr>
      <p:grpSpPr>
        <a:xfrm>
          <a:off x="0" y="0"/>
          <a:ext cx="0" cy="0"/>
          <a:chOff x="0" y="0"/>
          <a:chExt cx="0" cy="0"/>
        </a:xfrm>
      </p:grpSpPr>
      <p:sp>
        <p:nvSpPr>
          <p:cNvPr id="2" name="Rectangle 2"/>
          <p:cNvSpPr>
            <a:spLocks noGrp="1"/>
          </p:cNvSpPr>
          <p:nvPr>
            <p:ph type="title" hasCustomPrompt="1"/>
          </p:nvPr>
        </p:nvSpPr>
        <p:spPr/>
        <p:txBody>
          <a:bodyPr/>
          <a:lstStyle/>
          <a:p>
            <a:r>
              <a:rPr lang="en-US" noProof="1" smtClean="0"/>
              <a:t>Click to edit Master title style</a:t>
            </a:r>
            <a:endParaRPr lang="en-US" dirty="0"/>
          </a:p>
        </p:txBody>
      </p:sp>
      <p:sp>
        <p:nvSpPr>
          <p:cNvPr id="3" name="Rectangle 3"/>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4" name="Rectangle 4"/>
          <p:cNvSpPr>
            <a:spLocks noGrp="1"/>
          </p:cNvSpPr>
          <p:nvPr>
            <p:ph type="body" sz="half" idx="2"/>
          </p:nvPr>
        </p:nvSpPr>
        <p:spPr>
          <a:xfrm>
            <a:off x="4648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a:p>
        </p:txBody>
      </p:sp>
      <p:sp>
        <p:nvSpPr>
          <p:cNvPr id="5" name="Rectangle 5"/>
          <p:cNvSpPr>
            <a:spLocks noGrp="1"/>
          </p:cNvSpPr>
          <p:nvPr>
            <p:ph type="dt" sz="half" idx="10"/>
          </p:nvPr>
        </p:nvSpPr>
        <p:spPr/>
        <p:txBody>
          <a:bodyPr/>
          <a:lstStyle/>
          <a:p>
            <a:fld id="{EB5252D4-BD96-42DB-A566-2200BB48F7DA}" type="datetime1">
              <a:rPr lang="en-US" smtClean="0"/>
              <a:pPr/>
              <a:t>11/16/16</a:t>
            </a:fld>
            <a:endParaRPr lang="en-US" dirty="0"/>
          </a:p>
        </p:txBody>
      </p:sp>
      <p:sp>
        <p:nvSpPr>
          <p:cNvPr id="6" name="Rectangle 6"/>
          <p:cNvSpPr>
            <a:spLocks noGrp="1"/>
          </p:cNvSpPr>
          <p:nvPr>
            <p:ph type="ftr" sz="quarter" idx="11"/>
          </p:nvPr>
        </p:nvSpPr>
        <p:spPr/>
        <p:txBody>
          <a:bodyPr/>
          <a:lstStyle/>
          <a:p>
            <a:endParaRPr lang="en-US" dirty="0"/>
          </a:p>
        </p:txBody>
      </p:sp>
      <p:sp>
        <p:nvSpPr>
          <p:cNvPr id="7" name="Rectangle 7"/>
          <p:cNvSpPr>
            <a:spLocks noGrp="1"/>
          </p:cNvSpPr>
          <p:nvPr>
            <p:ph type="sldNum" sz="quarter" idx="12"/>
          </p:nvPr>
        </p:nvSpPr>
        <p:spPr/>
        <p:txBody>
          <a:bodyPr/>
          <a:lstStyle/>
          <a:p>
            <a:fld id="{20FD475A-FCA3-4B41-B368-0F71602C96B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67C47D9-B3FE-4925-BE66-9B9257DF4362}" type="slidenum">
              <a:rPr lang="en-US"/>
              <a:pPr>
                <a:defRPr/>
              </a:pPr>
              <a:t>‹#›</a:t>
            </a:fld>
            <a:endParaRPr lang="en-US"/>
          </a:p>
        </p:txBody>
      </p:sp>
    </p:spTree>
    <p:extLst>
      <p:ext uri="{BB962C8B-B14F-4D97-AF65-F5344CB8AC3E}">
        <p14:creationId xmlns:p14="http://schemas.microsoft.com/office/powerpoint/2010/main" val="178970264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lang="en-US" smtClean="0"/>
              <a:t>Click to edit Master title style</a:t>
            </a:r>
            <a:endParaRPr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a:defRPr sz="1400">
                <a:solidFill>
                  <a:schemeClr val="tx2"/>
                </a:solidFill>
              </a:defRPr>
            </a:lvl1pPr>
          </a:lstStyle>
          <a:p>
            <a:fld id="{3AC5D363-0C82-465D-B3FD-B823B2EEF7FC}" type="datetime1">
              <a:rPr lang="en-US" smtClean="0"/>
              <a:pPr/>
              <a:t>11/16/16</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a:defRPr sz="1400">
                <a:solidFill>
                  <a:schemeClr val="tx2"/>
                </a:solidFill>
              </a:defRPr>
            </a:lvl1pPr>
          </a:lstStyle>
          <a:p>
            <a:pPr algn="r"/>
            <a:endParaRPr lang="en-US" sz="1400" dirty="0">
              <a:solidFill>
                <a:schemeClr val="tx2"/>
              </a:solidFill>
            </a:endParaRPr>
          </a:p>
        </p:txBody>
      </p:sp>
      <p:sp>
        <p:nvSpPr>
          <p:cNvPr id="7" name="Rectangle 6"/>
          <p:cNvSpPr/>
          <p:nvPr/>
        </p:nvSpPr>
        <p:spPr>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a:defRPr sz="1400" b="1">
                <a:solidFill>
                  <a:srgbClr val="FFFFFF"/>
                </a:solidFill>
              </a:defRPr>
            </a:lvl1pPr>
          </a:lstStyle>
          <a:p>
            <a:pPr algn="ctr"/>
            <a:fld id="{8F82E0A0-C266-4798-8C8F-B9F91E9DA37E}" type="slidenum">
              <a:rPr lang="en-US" sz="1400" b="1" smtClean="0">
                <a:solidFill>
                  <a:srgbClr val="FFFFFF"/>
                </a:solidFill>
              </a:rPr>
              <a:pPr algn="ctr"/>
              <a:t>‹#›</a:t>
            </a:fld>
            <a:endParaRPr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Lst>
  <p:hf sldNum="0" hdr="0" dt="0"/>
  <p:txStyles>
    <p:titleStyle>
      <a:lvl1pPr algn="l" rtl="0" eaLnBrk="1" latinLnBrk="0" hangingPunct="1">
        <a:spcBef>
          <a:spcPct val="0"/>
        </a:spcBef>
        <a:buNone/>
        <a:defRPr sz="4400" kern="1200">
          <a:solidFill>
            <a:schemeClr val="tx2"/>
          </a:solidFill>
          <a:effectLst>
            <a:outerShdw blurRad="50800" dist="38100" dir="2700000" algn="tl" rotWithShape="0">
              <a:prstClr val="black">
                <a:alpha val="40000"/>
              </a:prstClr>
            </a:outerShdw>
          </a:effectLst>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hyperlink" Target="https://nces.ed.gov/nationsreportcard/pdf/main2009/2012468.pdf" TargetMode="External"/><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mailto:odonnellc@si.edu" TargetMode="External"/><Relationship Id="rId4" Type="http://schemas.openxmlformats.org/officeDocument/2006/relationships/image" Target="../media/image4.jpe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1" Type="http://schemas.openxmlformats.org/officeDocument/2006/relationships/image" Target="../media/image27.jpeg"/><Relationship Id="rId12"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4.jpeg"/><Relationship Id="rId9" Type="http://schemas.openxmlformats.org/officeDocument/2006/relationships/image" Target="../media/image25.jpeg"/><Relationship Id="rId10" Type="http://schemas.openxmlformats.org/officeDocument/2006/relationships/image" Target="../media/image26.gif"/></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3.png"/><Relationship Id="rId5" Type="http://schemas.openxmlformats.org/officeDocument/2006/relationships/hyperlink" Target="http://blogs.edweek.org/edweek/curriculum/2016/02/next_generation_science_standards_8_things_to_know.html?_ga=1.35200675.325947890.1465988398" TargetMode="External"/><Relationship Id="rId6" Type="http://schemas.openxmlformats.org/officeDocument/2006/relationships/image" Target="../media/image29.emf"/><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6" Type="http://schemas.openxmlformats.org/officeDocument/2006/relationships/image" Target="../media/image33.emf"/><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png"/><Relationship Id="rId5" Type="http://schemas.openxmlformats.org/officeDocument/2006/relationships/image" Target="../media/image39.png"/><Relationship Id="rId6" Type="http://schemas.openxmlformats.org/officeDocument/2006/relationships/image" Target="../media/image40.png"/><Relationship Id="rId7" Type="http://schemas.openxmlformats.org/officeDocument/2006/relationships/image" Target="../media/image41.png"/><Relationship Id="rId8" Type="http://schemas.openxmlformats.org/officeDocument/2006/relationships/image" Target="../media/image42.png"/><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4" Type="http://schemas.openxmlformats.org/officeDocument/2006/relationships/image" Target="../media/image47.png"/><Relationship Id="rId5" Type="http://schemas.openxmlformats.org/officeDocument/2006/relationships/image" Target="../media/image48.png"/><Relationship Id="rId1" Type="http://schemas.openxmlformats.org/officeDocument/2006/relationships/slideLayout" Target="../slideLayouts/slideLayout5.xml"/><Relationship Id="rId2" Type="http://schemas.openxmlformats.org/officeDocument/2006/relationships/notesSlide" Target="../notesSlides/notesSlide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5" Type="http://schemas.openxmlformats.org/officeDocument/2006/relationships/image" Target="../media/image52.png"/><Relationship Id="rId6" Type="http://schemas.openxmlformats.org/officeDocument/2006/relationships/image" Target="../media/image53.png"/><Relationship Id="rId7" Type="http://schemas.openxmlformats.org/officeDocument/2006/relationships/image" Target="../media/image54.png"/><Relationship Id="rId8" Type="http://schemas.openxmlformats.org/officeDocument/2006/relationships/image" Target="../media/image46.jpeg"/><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9.xml.rels><?xml version="1.0" encoding="UTF-8" standalone="yes"?>
<Relationships xmlns="http://schemas.openxmlformats.org/package/2006/relationships"><Relationship Id="rId3" Type="http://schemas.openxmlformats.org/officeDocument/2006/relationships/hyperlink" Target="https://ssec.si.edu/node/473" TargetMode="External"/><Relationship Id="rId4" Type="http://schemas.openxmlformats.org/officeDocument/2006/relationships/image" Target="../media/image3.png"/><Relationship Id="rId5" Type="http://schemas.openxmlformats.org/officeDocument/2006/relationships/hyperlink" Target="https://ssec.si.edu/goodthinking" TargetMode="External"/><Relationship Id="rId6" Type="http://schemas.openxmlformats.org/officeDocument/2006/relationships/image" Target="../media/image55.png"/><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image" Target="../media/image56.jpeg"/><Relationship Id="rId5" Type="http://schemas.openxmlformats.org/officeDocument/2006/relationships/image" Target="../media/image57.png"/><Relationship Id="rId6" Type="http://schemas.openxmlformats.org/officeDocument/2006/relationships/image" Target="../media/image58.png"/><Relationship Id="rId7" Type="http://schemas.openxmlformats.org/officeDocument/2006/relationships/image" Target="../media/image59.png"/><Relationship Id="rId8" Type="http://schemas.openxmlformats.org/officeDocument/2006/relationships/image" Target="../media/image60.jpeg"/><Relationship Id="rId1" Type="http://schemas.openxmlformats.org/officeDocument/2006/relationships/tags" Target="../tags/tag1.xml"/><Relationship Id="rId2"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1.png"/></Relationships>
</file>

<file path=ppt/slides/_rels/slide42.xml.rels><?xml version="1.0" encoding="UTF-8" standalone="yes"?>
<Relationships xmlns="http://schemas.openxmlformats.org/package/2006/relationships"><Relationship Id="rId3" Type="http://schemas.openxmlformats.org/officeDocument/2006/relationships/hyperlink" Target="https://ssec.si.edu/game-center" TargetMode="External"/><Relationship Id="rId4" Type="http://schemas.openxmlformats.org/officeDocument/2006/relationships/image" Target="../media/image3.png"/><Relationship Id="rId5" Type="http://schemas.openxmlformats.org/officeDocument/2006/relationships/image" Target="../media/image62.png"/><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playlist?list=PLHWBid5WSAzTRvlZEeR-CUwENtZT3Lj9z" TargetMode="External"/><Relationship Id="rId4" Type="http://schemas.openxmlformats.org/officeDocument/2006/relationships/image" Target="../media/image3.png"/><Relationship Id="rId5" Type="http://schemas.openxmlformats.org/officeDocument/2006/relationships/image" Target="../media/image63.jpe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4.xml.rels><?xml version="1.0" encoding="UTF-8" standalone="yes"?>
<Relationships xmlns="http://schemas.openxmlformats.org/package/2006/relationships"><Relationship Id="rId3" Type="http://schemas.openxmlformats.org/officeDocument/2006/relationships/image" Target="../media/image65.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image" Target="../media/image64.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6.png"/><Relationship Id="rId3" Type="http://schemas.openxmlformats.org/officeDocument/2006/relationships/image" Target="../media/image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hyperlink" Target="https://www.youtube.com/watch?v=JN9Z4f1psaA" TargetMode="External"/><Relationship Id="rId4" Type="http://schemas.openxmlformats.org/officeDocument/2006/relationships/image" Target="../media/image67.jpe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8.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1.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hyperlink" Target="http://www.ssec.si.edu/laser-i3" TargetMode="External"/><Relationship Id="rId4" Type="http://schemas.openxmlformats.org/officeDocument/2006/relationships/image" Target="../media/image72.png"/><Relationship Id="rId5"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png"/></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74.png"/><Relationship Id="rId1" Type="http://schemas.openxmlformats.org/officeDocument/2006/relationships/slideLayout" Target="../slideLayouts/slideLayout6.xml"/><Relationship Id="rId2" Type="http://schemas.openxmlformats.org/officeDocument/2006/relationships/image" Target="../media/image7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3.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3.png"/></Relationships>
</file>

<file path=ppt/slides/_rels/slide55.xml.rels><?xml version="1.0" encoding="UTF-8" standalone="yes"?>
<Relationships xmlns="http://schemas.openxmlformats.org/package/2006/relationships"><Relationship Id="rId3" Type="http://schemas.openxmlformats.org/officeDocument/2006/relationships/image" Target="../media/image76.jpe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image" Target="../media/image75.png"/></Relationships>
</file>

<file path=ppt/slides/_rels/slide56.xml.rels><?xml version="1.0" encoding="UTF-8" standalone="yes"?>
<Relationships xmlns="http://schemas.openxmlformats.org/package/2006/relationships"><Relationship Id="rId3" Type="http://schemas.openxmlformats.org/officeDocument/2006/relationships/image" Target="../media/image78.png"/><Relationship Id="rId4"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77.jpeg"/></Relationships>
</file>

<file path=ppt/slides/_rels/slide57.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image" Target="../media/image3.png"/><Relationship Id="rId1" Type="http://schemas.openxmlformats.org/officeDocument/2006/relationships/slideLayout" Target="../slideLayouts/slideLayout6.xml"/><Relationship Id="rId2" Type="http://schemas.openxmlformats.org/officeDocument/2006/relationships/image" Target="../media/image79.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2.png"/><Relationship Id="rId3"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84.jpeg"/><Relationship Id="rId1" Type="http://schemas.openxmlformats.org/officeDocument/2006/relationships/slideLayout" Target="../slideLayouts/slideLayout3.xml"/><Relationship Id="rId2" Type="http://schemas.openxmlformats.org/officeDocument/2006/relationships/image" Target="../media/image8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5.png"/><Relationship Id="rId3"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3.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86.jpeg"/></Relationships>
</file>

<file path=ppt/slides/_rels/slide63.xml.rels><?xml version="1.0" encoding="UTF-8" standalone="yes"?>
<Relationships xmlns="http://schemas.openxmlformats.org/package/2006/relationships"><Relationship Id="rId9" Type="http://schemas.openxmlformats.org/officeDocument/2006/relationships/image" Target="../media/image93.jpeg"/><Relationship Id="rId20" Type="http://schemas.openxmlformats.org/officeDocument/2006/relationships/image" Target="../media/image104.jpeg"/><Relationship Id="rId10" Type="http://schemas.openxmlformats.org/officeDocument/2006/relationships/image" Target="../media/image94.jpeg"/><Relationship Id="rId11" Type="http://schemas.openxmlformats.org/officeDocument/2006/relationships/image" Target="../media/image95.png"/><Relationship Id="rId12" Type="http://schemas.openxmlformats.org/officeDocument/2006/relationships/image" Target="../media/image96.jpeg"/><Relationship Id="rId13" Type="http://schemas.openxmlformats.org/officeDocument/2006/relationships/image" Target="../media/image97.jpeg"/><Relationship Id="rId14" Type="http://schemas.openxmlformats.org/officeDocument/2006/relationships/image" Target="../media/image98.jpeg"/><Relationship Id="rId15" Type="http://schemas.openxmlformats.org/officeDocument/2006/relationships/image" Target="../media/image99.jpeg"/><Relationship Id="rId16" Type="http://schemas.openxmlformats.org/officeDocument/2006/relationships/image" Target="../media/image100.jpeg"/><Relationship Id="rId17" Type="http://schemas.openxmlformats.org/officeDocument/2006/relationships/image" Target="../media/image101.jpeg"/><Relationship Id="rId18" Type="http://schemas.openxmlformats.org/officeDocument/2006/relationships/image" Target="../media/image102.jpeg"/><Relationship Id="rId19" Type="http://schemas.openxmlformats.org/officeDocument/2006/relationships/image" Target="../media/image103.jpeg"/><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87.jpeg"/><Relationship Id="rId4" Type="http://schemas.openxmlformats.org/officeDocument/2006/relationships/image" Target="../media/image88.jpeg"/><Relationship Id="rId5" Type="http://schemas.openxmlformats.org/officeDocument/2006/relationships/image" Target="../media/image89.jpeg"/><Relationship Id="rId6" Type="http://schemas.openxmlformats.org/officeDocument/2006/relationships/image" Target="../media/image90.jpeg"/><Relationship Id="rId7" Type="http://schemas.openxmlformats.org/officeDocument/2006/relationships/image" Target="../media/image91.jpeg"/><Relationship Id="rId8" Type="http://schemas.openxmlformats.org/officeDocument/2006/relationships/image" Target="../media/image92.jpeg"/></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oleObject" Target="../embeddings/Microsoft_Excel_97_-_2004_Worksheet1.xls"/><Relationship Id="rId5" Type="http://schemas.openxmlformats.org/officeDocument/2006/relationships/image" Target="../media/image105.emf"/><Relationship Id="rId6" Type="http://schemas.openxmlformats.org/officeDocument/2006/relationships/image" Target="../media/image106.jpeg"/><Relationship Id="rId7" Type="http://schemas.openxmlformats.org/officeDocument/2006/relationships/image" Target="../media/image107.jpeg"/><Relationship Id="rId8" Type="http://schemas.openxmlformats.org/officeDocument/2006/relationships/image" Target="../media/image108.png"/><Relationship Id="rId9" Type="http://schemas.openxmlformats.org/officeDocument/2006/relationships/image" Target="../media/image109.jpeg"/><Relationship Id="rId10" Type="http://schemas.openxmlformats.org/officeDocument/2006/relationships/image" Target="../media/image110.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111.png"/><Relationship Id="rId4" Type="http://schemas.openxmlformats.org/officeDocument/2006/relationships/image" Target="../media/image3.png"/><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3.png"/></Relationships>
</file>

<file path=ppt/slides/_rels/slide67.xml.rels><?xml version="1.0" encoding="UTF-8" standalone="yes"?>
<Relationships xmlns="http://schemas.openxmlformats.org/package/2006/relationships"><Relationship Id="rId3" Type="http://schemas.openxmlformats.org/officeDocument/2006/relationships/hyperlink" Target="http://www.ssec.si.edu/" TargetMode="External"/><Relationship Id="rId4" Type="http://schemas.openxmlformats.org/officeDocument/2006/relationships/image" Target="../media/image112.png"/><Relationship Id="rId5" Type="http://schemas.openxmlformats.org/officeDocument/2006/relationships/image" Target="../media/image113.jpeg"/><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14.jpeg"/><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5"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2286000" y="3276600"/>
            <a:ext cx="6858000" cy="1828800"/>
          </a:xfrm>
          <a:effectLst>
            <a:outerShdw blurRad="50800" dist="38100" dir="2700000" algn="tl" rotWithShape="0">
              <a:prstClr val="black">
                <a:alpha val="40000"/>
              </a:prstClr>
            </a:outerShdw>
          </a:effectLst>
        </p:spPr>
        <p:txBody>
          <a:bodyPr>
            <a:normAutofit fontScale="90000"/>
          </a:bodyPr>
          <a:lstStyle/>
          <a:p>
            <a:r>
              <a:rPr lang="en-US" spc="300" dirty="0">
                <a:solidFill>
                  <a:schemeClr val="tx1"/>
                </a:solidFill>
                <a:effectLst>
                  <a:outerShdw blurRad="38100" dist="38100" dir="2700000" algn="tl">
                    <a:srgbClr val="000000">
                      <a:alpha val="43137"/>
                    </a:srgbClr>
                  </a:outerShdw>
                </a:effectLst>
              </a:rPr>
              <a:t>It' Go Time: Seeing the Future Through the NEW NYS Science Standards</a:t>
            </a:r>
            <a:r>
              <a:rPr lang="en-US" dirty="0">
                <a:solidFill>
                  <a:schemeClr val="accent2"/>
                </a:solidFill>
                <a:effectLst/>
              </a:rPr>
              <a:t/>
            </a:r>
            <a:br>
              <a:rPr lang="en-US" dirty="0">
                <a:solidFill>
                  <a:schemeClr val="accent2"/>
                </a:solidFill>
                <a:effectLst/>
              </a:rPr>
            </a:br>
            <a:r>
              <a:rPr lang="en-US" sz="1600" dirty="0" smtClean="0">
                <a:solidFill>
                  <a:schemeClr val="accent2"/>
                </a:solidFill>
                <a:effectLst/>
              </a:rPr>
              <a:t>November 8, 2016</a:t>
            </a:r>
            <a:br>
              <a:rPr lang="en-US" sz="1600" dirty="0" smtClean="0">
                <a:solidFill>
                  <a:schemeClr val="accent2"/>
                </a:solidFill>
                <a:effectLst/>
              </a:rPr>
            </a:br>
            <a:r>
              <a:rPr lang="en-US" sz="1400" dirty="0">
                <a:solidFill>
                  <a:schemeClr val="bg1"/>
                </a:solidFill>
                <a:effectLst/>
              </a:rPr>
              <a:t>Conference sponsored by OCM-BOCES, in cooperation with Syracuse University School of Education</a:t>
            </a:r>
            <a:endParaRPr lang="en-US" sz="1600" dirty="0">
              <a:solidFill>
                <a:schemeClr val="bg1"/>
              </a:solidFill>
              <a:effectLst/>
            </a:endParaRPr>
          </a:p>
        </p:txBody>
      </p:sp>
      <p:pic>
        <p:nvPicPr>
          <p:cNvPr id="1026"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3"/>
          <p:cNvSpPr>
            <a:spLocks noGrp="1"/>
          </p:cNvSpPr>
          <p:nvPr>
            <p:ph type="subTitle" idx="1"/>
          </p:nvPr>
        </p:nvSpPr>
        <p:spPr/>
        <p:txBody>
          <a:bodyPr>
            <a:normAutofit/>
          </a:bodyPr>
          <a:lstStyle/>
          <a:p>
            <a:r>
              <a:rPr lang="en-US" dirty="0" smtClean="0"/>
              <a:t>Dr. Carol O’Donnell, Director</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Mission</a:t>
            </a:r>
            <a:endParaRPr lang="en-US" dirty="0"/>
          </a:p>
        </p:txBody>
      </p:sp>
      <p:sp>
        <p:nvSpPr>
          <p:cNvPr id="3" name="Text Placeholder 2"/>
          <p:cNvSpPr>
            <a:spLocks noGrp="1"/>
          </p:cNvSpPr>
          <p:nvPr>
            <p:ph type="body" idx="1"/>
          </p:nvPr>
        </p:nvSpPr>
        <p:spPr/>
        <p:txBody>
          <a:bodyPr>
            <a:normAutofit/>
          </a:bodyPr>
          <a:lstStyle/>
          <a:p>
            <a:pPr marL="0" indent="0">
              <a:buNone/>
            </a:pPr>
            <a:r>
              <a:rPr lang="en-US" sz="3600" dirty="0" smtClean="0"/>
              <a:t>The </a:t>
            </a:r>
            <a:r>
              <a:rPr lang="en-US" sz="3600" b="1" dirty="0" smtClean="0"/>
              <a:t>mission </a:t>
            </a:r>
            <a:r>
              <a:rPr lang="en-US" sz="3600" dirty="0" smtClean="0"/>
              <a:t>of the Smithsonian Science Education Center is to bring experiential scientific and engineering practices to classrooms all over the world in order to transform and improve the teaching and learning of science for K-12 students.</a:t>
            </a:r>
            <a:endParaRPr lang="en-US" sz="3600" dirty="0"/>
          </a:p>
          <a:p>
            <a:r>
              <a:rPr lang="en-US" sz="3600" dirty="0"/>
              <a:t> </a:t>
            </a:r>
          </a:p>
          <a:p>
            <a:pPr marL="0" indent="0">
              <a:buNone/>
            </a:pPr>
            <a:endParaRPr lang="en-US" dirty="0"/>
          </a:p>
        </p:txBody>
      </p:sp>
      <p:pic>
        <p:nvPicPr>
          <p:cNvPr id="4"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6298711"/>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35235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519" y="76200"/>
            <a:ext cx="8946481" cy="990600"/>
          </a:xfrm>
        </p:spPr>
        <p:txBody>
          <a:bodyPr>
            <a:noAutofit/>
          </a:bodyPr>
          <a:lstStyle/>
          <a:p>
            <a:r>
              <a:rPr lang="en-US" sz="3200" dirty="0" smtClean="0">
                <a:effectLst>
                  <a:outerShdw blurRad="38100" dist="38100" dir="2700000" algn="tl">
                    <a:srgbClr val="000000">
                      <a:alpha val="43137"/>
                    </a:srgbClr>
                  </a:outerShdw>
                </a:effectLst>
              </a:rPr>
              <a:t>At the Smithsonian Science Education Center, we believe teachers should engage in a</a:t>
            </a:r>
            <a:r>
              <a:rPr lang="en-US" sz="3200" dirty="0" smtClean="0"/>
              <a:t>uthentic </a:t>
            </a:r>
            <a:r>
              <a:rPr lang="en-US" sz="3200" dirty="0"/>
              <a:t>STEM </a:t>
            </a:r>
            <a:r>
              <a:rPr lang="en-US" sz="3200" dirty="0" smtClean="0"/>
              <a:t>experiences with real scientists.</a:t>
            </a:r>
            <a:endParaRPr lang="en-US" sz="3200" dirty="0">
              <a:effectLst>
                <a:outerShdw blurRad="38100" dist="38100" dir="2700000" algn="tl">
                  <a:srgbClr val="000000">
                    <a:alpha val="43137"/>
                  </a:srgbClr>
                </a:outerShdw>
              </a:effectLst>
            </a:endParaRPr>
          </a:p>
        </p:txBody>
      </p:sp>
      <p:pic>
        <p:nvPicPr>
          <p:cNvPr id="11" name="Content Placeholder 10"/>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953000" y="1676400"/>
            <a:ext cx="4063176" cy="4750222"/>
          </a:xfrm>
          <a:prstGeom prst="rect">
            <a:avLst/>
          </a:prstGeom>
          <a:ln w="19050">
            <a:solidFill>
              <a:schemeClr val="tx1"/>
            </a:solidFill>
          </a:ln>
        </p:spPr>
      </p:pic>
      <p:pic>
        <p:nvPicPr>
          <p:cNvPr id="13" name="Content Placeholder 12"/>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609600" y="1676400"/>
            <a:ext cx="4114800" cy="3048000"/>
          </a:xfrm>
          <a:prstGeom prst="rect">
            <a:avLst/>
          </a:prstGeom>
          <a:ln w="19050">
            <a:solidFill>
              <a:schemeClr val="tx1"/>
            </a:solidFill>
          </a:ln>
        </p:spPr>
      </p:pic>
      <p:pic>
        <p:nvPicPr>
          <p:cNvPr id="6"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 y="6055569"/>
            <a:ext cx="2391506" cy="57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14400" y="5029200"/>
            <a:ext cx="320040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US" dirty="0" smtClean="0"/>
              <a:t>STEM = Science, Technology, Engineering and Math</a:t>
            </a:r>
            <a:endParaRPr lang="en-US" dirty="0"/>
          </a:p>
        </p:txBody>
      </p:sp>
    </p:spTree>
    <p:extLst>
      <p:ext uri="{BB962C8B-B14F-4D97-AF65-F5344CB8AC3E}">
        <p14:creationId xmlns:p14="http://schemas.microsoft.com/office/powerpoint/2010/main" val="24454548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4320" y="1600200"/>
            <a:ext cx="8869680" cy="4526280"/>
          </a:xfrm>
        </p:spPr>
        <p:txBody>
          <a:bodyPr/>
          <a:lstStyle/>
          <a:p>
            <a:r>
              <a:rPr lang="en-US" sz="2600" dirty="0"/>
              <a:t>Our research shows that children learn science best by engaging </a:t>
            </a:r>
            <a:r>
              <a:rPr lang="en-US" sz="2600" dirty="0" smtClean="0"/>
              <a:t>with</a:t>
            </a:r>
            <a:r>
              <a:rPr lang="en-US" sz="2600" dirty="0"/>
              <a:t> </a:t>
            </a:r>
            <a:r>
              <a:rPr lang="en-US" sz="2600" dirty="0" smtClean="0"/>
              <a:t>scientific inquiry, </a:t>
            </a:r>
            <a:r>
              <a:rPr lang="en-US" sz="2600" dirty="0"/>
              <a:t>not only by investigating </a:t>
            </a:r>
            <a:r>
              <a:rPr lang="en-US" sz="2600" u="sng" dirty="0" smtClean="0">
                <a:solidFill>
                  <a:srgbClr val="FF0000"/>
                </a:solidFill>
              </a:rPr>
              <a:t>scientific phenomena firsthand</a:t>
            </a:r>
            <a:r>
              <a:rPr lang="en-US" sz="2600" dirty="0" smtClean="0"/>
              <a:t>, </a:t>
            </a:r>
            <a:r>
              <a:rPr lang="en-US" sz="2600" dirty="0"/>
              <a:t>but by </a:t>
            </a:r>
            <a:r>
              <a:rPr lang="en-US" sz="2600" u="sng" dirty="0" smtClean="0">
                <a:solidFill>
                  <a:srgbClr val="FF0000"/>
                </a:solidFill>
              </a:rPr>
              <a:t>designing and engineering solutions</a:t>
            </a:r>
            <a:r>
              <a:rPr lang="en-US" sz="2600" dirty="0" smtClean="0">
                <a:solidFill>
                  <a:srgbClr val="FF0000"/>
                </a:solidFill>
              </a:rPr>
              <a:t> </a:t>
            </a:r>
            <a:r>
              <a:rPr lang="en-US" sz="2600" dirty="0" smtClean="0"/>
              <a:t>about real-world problems</a:t>
            </a:r>
            <a:r>
              <a:rPr lang="en-US" dirty="0" smtClean="0"/>
              <a:t>.</a:t>
            </a:r>
            <a:endParaRPr lang="en-US" dirty="0"/>
          </a:p>
        </p:txBody>
      </p:sp>
      <p:pic>
        <p:nvPicPr>
          <p:cNvPr id="5" name="Picture 4" descr="13D.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7274" y="3657600"/>
            <a:ext cx="3356658" cy="2209800"/>
          </a:xfrm>
          <a:prstGeom prst="rect">
            <a:avLst/>
          </a:prstGeom>
        </p:spPr>
      </p:pic>
      <p:pic>
        <p:nvPicPr>
          <p:cNvPr id="6" name="Picture 5" descr="solar Measurement.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8360" y="3505200"/>
            <a:ext cx="4064000" cy="3048000"/>
          </a:xfrm>
          <a:prstGeom prst="rect">
            <a:avLst/>
          </a:prstGeom>
        </p:spPr>
      </p:pic>
      <p:pic>
        <p:nvPicPr>
          <p:cNvPr id="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 y="6055569"/>
            <a:ext cx="2391506" cy="57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457200" y="152400"/>
            <a:ext cx="8305800" cy="990600"/>
          </a:xfrm>
        </p:spPr>
        <p:txBody>
          <a:bodyPr>
            <a:noAutofit/>
          </a:bodyPr>
          <a:lstStyle/>
          <a:p>
            <a:r>
              <a:rPr lang="en-US" sz="3200" dirty="0" smtClean="0"/>
              <a:t>We believe students should engage with authentic STEM experiences in and out of school.</a:t>
            </a:r>
            <a:endParaRPr lang="en-US" sz="3200" dirty="0"/>
          </a:p>
        </p:txBody>
      </p:sp>
    </p:spTree>
    <p:extLst>
      <p:ext uri="{BB962C8B-B14F-4D97-AF65-F5344CB8AC3E}">
        <p14:creationId xmlns:p14="http://schemas.microsoft.com/office/powerpoint/2010/main" val="289066500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p:cNvSpPr>
          <p:nvPr>
            <p:ph type="ctrTitle"/>
          </p:nvPr>
        </p:nvSpPr>
        <p:spPr>
          <a:xfrm>
            <a:off x="2286000" y="3276600"/>
            <a:ext cx="6858000" cy="1828800"/>
          </a:xfrm>
          <a:effectLst>
            <a:outerShdw blurRad="50800" dist="38100" dir="2700000" algn="tl" rotWithShape="0">
              <a:prstClr val="black">
                <a:alpha val="40000"/>
              </a:prstClr>
            </a:outerShdw>
          </a:effectLst>
        </p:spPr>
        <p:txBody>
          <a:bodyPr>
            <a:normAutofit fontScale="90000"/>
          </a:bodyPr>
          <a:lstStyle/>
          <a:p>
            <a:r>
              <a:rPr lang="en-US" dirty="0">
                <a:solidFill>
                  <a:schemeClr val="accent2"/>
                </a:solidFill>
                <a:effectLst/>
              </a:rPr>
              <a:t/>
            </a:r>
            <a:br>
              <a:rPr lang="en-US" dirty="0">
                <a:solidFill>
                  <a:schemeClr val="accent2"/>
                </a:solidFill>
                <a:effectLst/>
              </a:rPr>
            </a:br>
            <a:r>
              <a:rPr lang="en-US" dirty="0" err="1" smtClean="0">
                <a:solidFill>
                  <a:schemeClr val="accent2"/>
                </a:solidFill>
                <a:effectLst/>
              </a:rPr>
              <a:t>WhY</a:t>
            </a:r>
            <a:r>
              <a:rPr lang="en-US" dirty="0" smtClean="0">
                <a:solidFill>
                  <a:schemeClr val="accent2"/>
                </a:solidFill>
                <a:effectLst/>
              </a:rPr>
              <a:t> do we do it? </a:t>
            </a:r>
            <a:br>
              <a:rPr lang="en-US" dirty="0" smtClean="0">
                <a:solidFill>
                  <a:schemeClr val="accent2"/>
                </a:solidFill>
                <a:effectLst/>
              </a:rPr>
            </a:br>
            <a:endParaRPr lang="en-US" dirty="0">
              <a:solidFill>
                <a:schemeClr val="tx1"/>
              </a:solidFill>
              <a:effectLst>
                <a:glow rad="63500">
                  <a:schemeClr val="accent2">
                    <a:satMod val="175000"/>
                    <a:alpha val="40000"/>
                  </a:schemeClr>
                </a:glow>
              </a:effectLst>
            </a:endParaRPr>
          </a:p>
        </p:txBody>
      </p:sp>
    </p:spTree>
    <p:extLst>
      <p:ext uri="{BB962C8B-B14F-4D97-AF65-F5344CB8AC3E}">
        <p14:creationId xmlns:p14="http://schemas.microsoft.com/office/powerpoint/2010/main" val="31810999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88" y="1981200"/>
            <a:ext cx="9117012"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52400" y="152400"/>
            <a:ext cx="8839200" cy="15240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a:noAutofit/>
          </a:bodyPr>
          <a:lstStyle/>
          <a:p>
            <a:pPr>
              <a:buClr>
                <a:schemeClr val="accent1"/>
              </a:buClr>
            </a:pPr>
            <a:r>
              <a:rPr lang="en-US" altLang="en-US" sz="3200" b="1" dirty="0" smtClean="0">
                <a:solidFill>
                  <a:schemeClr val="tx2"/>
                </a:solidFill>
              </a:rPr>
              <a:t>U.S. test show 4</a:t>
            </a:r>
            <a:r>
              <a:rPr lang="en-US" altLang="en-US" sz="3200" b="1" baseline="30000" dirty="0" smtClean="0">
                <a:solidFill>
                  <a:schemeClr val="tx2"/>
                </a:solidFill>
              </a:rPr>
              <a:t>th</a:t>
            </a:r>
            <a:r>
              <a:rPr lang="en-US" altLang="en-US" sz="3200" b="1" dirty="0" smtClean="0">
                <a:solidFill>
                  <a:schemeClr val="tx2"/>
                </a:solidFill>
              </a:rPr>
              <a:t>, 8</a:t>
            </a:r>
            <a:r>
              <a:rPr lang="en-US" altLang="en-US" sz="3200" b="1" baseline="30000" dirty="0" smtClean="0">
                <a:solidFill>
                  <a:schemeClr val="tx2"/>
                </a:solidFill>
              </a:rPr>
              <a:t>th</a:t>
            </a:r>
            <a:r>
              <a:rPr lang="en-US" altLang="en-US" sz="3200" b="1" dirty="0" smtClean="0">
                <a:solidFill>
                  <a:schemeClr val="tx2"/>
                </a:solidFill>
              </a:rPr>
              <a:t>, 12</a:t>
            </a:r>
            <a:r>
              <a:rPr lang="en-US" altLang="en-US" sz="3200" b="1" baseline="30000" dirty="0" smtClean="0">
                <a:solidFill>
                  <a:schemeClr val="tx2"/>
                </a:solidFill>
              </a:rPr>
              <a:t>th</a:t>
            </a:r>
            <a:r>
              <a:rPr lang="en-US" altLang="en-US" sz="3200" b="1" dirty="0" smtClean="0">
                <a:solidFill>
                  <a:schemeClr val="tx2"/>
                </a:solidFill>
              </a:rPr>
              <a:t> grade students can make straightforward observations of data, but cannot explain their results from an investigation. </a:t>
            </a:r>
            <a:endParaRPr lang="en-US" altLang="en-US" sz="3200" b="1" dirty="0">
              <a:solidFill>
                <a:schemeClr val="tx2"/>
              </a:solidFill>
            </a:endParaRPr>
          </a:p>
        </p:txBody>
      </p:sp>
      <p:sp>
        <p:nvSpPr>
          <p:cNvPr id="2" name="TextBox 1"/>
          <p:cNvSpPr txBox="1"/>
          <p:nvPr/>
        </p:nvSpPr>
        <p:spPr>
          <a:xfrm>
            <a:off x="762000" y="6477000"/>
            <a:ext cx="7543800" cy="381000"/>
          </a:xfrm>
          <a:prstGeom prst="rect">
            <a:avLst/>
          </a:prstGeom>
          <a:noFill/>
        </p:spPr>
        <p:txBody>
          <a:bodyPr wrap="square" rtlCol="0">
            <a:spAutoFit/>
          </a:bodyPr>
          <a:lstStyle/>
          <a:p>
            <a:r>
              <a:rPr lang="en-US" dirty="0">
                <a:hlinkClick r:id="rId4"/>
              </a:rPr>
              <a:t>https://</a:t>
            </a:r>
            <a:r>
              <a:rPr lang="en-US" dirty="0" smtClean="0">
                <a:hlinkClick r:id="rId4"/>
              </a:rPr>
              <a:t>nces.ed.gov/nationsreportcard/pdf/main2009/2012468.pdf</a:t>
            </a:r>
            <a:r>
              <a:rPr lang="en-US" dirty="0" smtClean="0"/>
              <a:t> </a:t>
            </a:r>
            <a:endParaRPr lang="en-US" dirty="0"/>
          </a:p>
        </p:txBody>
      </p:sp>
    </p:spTree>
    <p:extLst>
      <p:ext uri="{BB962C8B-B14F-4D97-AF65-F5344CB8AC3E}">
        <p14:creationId xmlns:p14="http://schemas.microsoft.com/office/powerpoint/2010/main" val="16317305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PISA Results</a:t>
            </a:r>
            <a:endParaRPr lang="en-US" dirty="0"/>
          </a:p>
        </p:txBody>
      </p:sp>
      <p:sp>
        <p:nvSpPr>
          <p:cNvPr id="45059" name="TextBox 7"/>
          <p:cNvSpPr txBox="1">
            <a:spLocks noChangeArrowheads="1"/>
          </p:cNvSpPr>
          <p:nvPr/>
        </p:nvSpPr>
        <p:spPr bwMode="auto">
          <a:xfrm>
            <a:off x="3276600" y="6211888"/>
            <a:ext cx="5486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a:t>Center on International Education Benchmarking </a:t>
            </a:r>
          </a:p>
          <a:p>
            <a:endParaRPr lang="en-US" altLang="en-US"/>
          </a:p>
        </p:txBody>
      </p:sp>
      <p:pic>
        <p:nvPicPr>
          <p:cNvPr id="45060" name="Picture 3" descr="C:\Users\Owner\Downloads\pisa-science-score.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31762" y="451988"/>
            <a:ext cx="8880475" cy="663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TextBox 10"/>
          <p:cNvSpPr txBox="1">
            <a:spLocks noChangeArrowheads="1"/>
          </p:cNvSpPr>
          <p:nvPr/>
        </p:nvSpPr>
        <p:spPr bwMode="auto">
          <a:xfrm>
            <a:off x="218280" y="152400"/>
            <a:ext cx="8707438" cy="954107"/>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4"/>
          </a:lnRef>
          <a:fillRef idx="1">
            <a:schemeClr val="lt1"/>
          </a:fillRef>
          <a:effectRef idx="0">
            <a:schemeClr val="accent4"/>
          </a:effectRef>
          <a:fontRef idx="minor">
            <a:schemeClr val="dk1"/>
          </a:fontRef>
        </p:style>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altLang="en-US" sz="2800" dirty="0" smtClean="0">
                <a:solidFill>
                  <a:schemeClr val="tx2"/>
                </a:solidFill>
              </a:rPr>
              <a:t>On PISA, the United States, our 15-year old students ranked 23</a:t>
            </a:r>
            <a:r>
              <a:rPr lang="en-US" altLang="en-US" sz="2800" baseline="30000" dirty="0" smtClean="0">
                <a:solidFill>
                  <a:schemeClr val="tx2"/>
                </a:solidFill>
              </a:rPr>
              <a:t>rd</a:t>
            </a:r>
            <a:r>
              <a:rPr lang="en-US" altLang="en-US" sz="2800" dirty="0" smtClean="0">
                <a:solidFill>
                  <a:schemeClr val="tx2"/>
                </a:solidFill>
              </a:rPr>
              <a:t> out </a:t>
            </a:r>
            <a:r>
              <a:rPr lang="en-US" altLang="en-US" sz="2800" dirty="0">
                <a:solidFill>
                  <a:schemeClr val="tx2"/>
                </a:solidFill>
              </a:rPr>
              <a:t>of </a:t>
            </a:r>
            <a:r>
              <a:rPr lang="en-US" altLang="en-US" sz="2800" dirty="0" smtClean="0">
                <a:solidFill>
                  <a:schemeClr val="tx2"/>
                </a:solidFill>
              </a:rPr>
              <a:t>65 OECD economies in science. </a:t>
            </a:r>
            <a:endParaRPr lang="en-US" altLang="en-US" sz="2800" dirty="0">
              <a:solidFill>
                <a:schemeClr val="tx2"/>
              </a:solidFill>
            </a:endParaRPr>
          </a:p>
        </p:txBody>
      </p:sp>
    </p:spTree>
    <p:extLst>
      <p:ext uri="{BB962C8B-B14F-4D97-AF65-F5344CB8AC3E}">
        <p14:creationId xmlns:p14="http://schemas.microsoft.com/office/powerpoint/2010/main" val="101234280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p:cNvSpPr>
          <p:nvPr>
            <p:ph type="ctrTitle"/>
          </p:nvPr>
        </p:nvSpPr>
        <p:spPr>
          <a:xfrm>
            <a:off x="2286000" y="3276600"/>
            <a:ext cx="6858000" cy="1828800"/>
          </a:xfrm>
          <a:effectLst>
            <a:outerShdw blurRad="50800" dist="38100" dir="2700000" algn="tl" rotWithShape="0">
              <a:prstClr val="black">
                <a:alpha val="40000"/>
              </a:prstClr>
            </a:outerShdw>
          </a:effectLst>
        </p:spPr>
        <p:txBody>
          <a:bodyPr>
            <a:normAutofit/>
          </a:bodyPr>
          <a:lstStyle/>
          <a:p>
            <a:r>
              <a:rPr lang="en-US" dirty="0" smtClean="0">
                <a:solidFill>
                  <a:schemeClr val="accent2"/>
                </a:solidFill>
                <a:effectLst/>
              </a:rPr>
              <a:t>Let’s try it</a:t>
            </a:r>
            <a:endParaRPr lang="en-US" dirty="0">
              <a:solidFill>
                <a:schemeClr val="tx1"/>
              </a:solidFill>
              <a:effectLst>
                <a:glow rad="63500">
                  <a:schemeClr val="accent2">
                    <a:satMod val="175000"/>
                    <a:alpha val="40000"/>
                  </a:schemeClr>
                </a:glow>
              </a:effectLst>
            </a:endParaRPr>
          </a:p>
        </p:txBody>
      </p:sp>
    </p:spTree>
    <p:extLst>
      <p:ext uri="{BB962C8B-B14F-4D97-AF65-F5344CB8AC3E}">
        <p14:creationId xmlns:p14="http://schemas.microsoft.com/office/powerpoint/2010/main" val="57198219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scientific phenomenon?</a:t>
            </a:r>
            <a:endParaRPr lang="en-US" dirty="0"/>
          </a:p>
        </p:txBody>
      </p:sp>
      <p:sp>
        <p:nvSpPr>
          <p:cNvPr id="3" name="Footer Placeholder 2"/>
          <p:cNvSpPr>
            <a:spLocks noGrp="1"/>
          </p:cNvSpPr>
          <p:nvPr>
            <p:ph type="ftr" sz="quarter" idx="11"/>
          </p:nvPr>
        </p:nvSpPr>
        <p:spPr/>
        <p:txBody>
          <a:bodyPr/>
          <a:lstStyle/>
          <a:p>
            <a:endParaRPr lang="en-US"/>
          </a:p>
        </p:txBody>
      </p:sp>
      <p:pic>
        <p:nvPicPr>
          <p:cNvPr id="5" name="Picture 2" descr="Image result for nasa california water crisis 2015"/>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690402" y="1600200"/>
            <a:ext cx="7998146" cy="4495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08048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13831"/>
            <a:ext cx="8153400" cy="990600"/>
          </a:xfrm>
        </p:spPr>
        <p:txBody>
          <a:bodyPr>
            <a:normAutofit fontScale="90000"/>
          </a:bodyPr>
          <a:lstStyle/>
          <a:p>
            <a:r>
              <a:rPr lang="en-US" dirty="0" smtClean="0"/>
              <a:t>How might you model this in the classroom?</a:t>
            </a:r>
            <a:endParaRPr lang="en-US" dirty="0"/>
          </a:p>
        </p:txBody>
      </p:sp>
      <p:pic>
        <p:nvPicPr>
          <p:cNvPr id="4098" name="Picture 2" descr="Image result for 1 liter pitcher of wate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8548" y="1981200"/>
            <a:ext cx="31242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10 cups of water"/>
          <p:cNvPicPr>
            <a:picLocks noGrp="1" noChangeAspect="1" noChangeArrowheads="1"/>
          </p:cNvPicPr>
          <p:nvPr>
            <p:ph sz="quarter" idx="13"/>
          </p:nvPr>
        </p:nvPicPr>
        <p:blipFill rotWithShape="1">
          <a:blip r:embed="rId4" cstate="screen">
            <a:extLst>
              <a:ext uri="{28A0092B-C50C-407E-A947-70E740481C1C}">
                <a14:useLocalDpi xmlns:a14="http://schemas.microsoft.com/office/drawing/2010/main"/>
              </a:ext>
            </a:extLst>
          </a:blip>
          <a:srcRect/>
          <a:stretch/>
        </p:blipFill>
        <p:spPr bwMode="auto">
          <a:xfrm>
            <a:off x="3429000" y="2112988"/>
            <a:ext cx="5486400" cy="2714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10 cups of wate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295900" y="4145873"/>
            <a:ext cx="1676400" cy="2714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06558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the scientific </a:t>
            </a:r>
            <a:r>
              <a:rPr lang="en-US" dirty="0" err="1" smtClean="0"/>
              <a:t>phenomeno</a:t>
            </a:r>
            <a:r>
              <a:rPr lang="en-US" dirty="0" smtClean="0"/>
              <a:t>?</a:t>
            </a:r>
            <a:endParaRPr lang="en-US" dirty="0"/>
          </a:p>
        </p:txBody>
      </p:sp>
      <p:sp>
        <p:nvSpPr>
          <p:cNvPr id="6" name="Content Placeholder 5"/>
          <p:cNvSpPr>
            <a:spLocks noGrp="1"/>
          </p:cNvSpPr>
          <p:nvPr>
            <p:ph sz="quarter" idx="13"/>
          </p:nvPr>
        </p:nvSpPr>
        <p:spPr/>
        <p:txBody>
          <a:bodyPr/>
          <a:lstStyle/>
          <a:p>
            <a:endParaRPr lang="en-US" dirty="0"/>
          </a:p>
        </p:txBody>
      </p:sp>
      <p:pic>
        <p:nvPicPr>
          <p:cNvPr id="8" name="Picture 2" descr="Image result for castle falling into river de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747" y="1577454"/>
            <a:ext cx="8144301" cy="48021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6581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Welcome and Introductions</a:t>
            </a:r>
            <a:endParaRPr lang="en-US" dirty="0"/>
          </a:p>
        </p:txBody>
      </p:sp>
      <p:sp>
        <p:nvSpPr>
          <p:cNvPr id="3" name="Text Placeholder 2"/>
          <p:cNvSpPr>
            <a:spLocks noGrp="1"/>
          </p:cNvSpPr>
          <p:nvPr>
            <p:ph type="body" idx="1"/>
          </p:nvPr>
        </p:nvSpPr>
        <p:spPr/>
        <p:txBody>
          <a:bodyPr>
            <a:normAutofit/>
          </a:bodyPr>
          <a:lstStyle/>
          <a:p>
            <a:r>
              <a:rPr lang="en-US" dirty="0" smtClean="0"/>
              <a:t>Dr. Carol O’Donnell</a:t>
            </a:r>
          </a:p>
          <a:p>
            <a:r>
              <a:rPr lang="en-US" dirty="0" smtClean="0"/>
              <a:t>Director</a:t>
            </a:r>
          </a:p>
          <a:p>
            <a:r>
              <a:rPr lang="en-US" dirty="0" smtClean="0"/>
              <a:t>Smithsonian Science Education Center</a:t>
            </a:r>
          </a:p>
          <a:p>
            <a:r>
              <a:rPr lang="en-US" dirty="0" smtClean="0">
                <a:hlinkClick r:id="rId3"/>
              </a:rPr>
              <a:t>odonnellc@si.edu</a:t>
            </a:r>
            <a:endParaRPr lang="en-US" dirty="0" smtClean="0"/>
          </a:p>
          <a:p>
            <a:endParaRPr lang="en-US" dirty="0" smtClean="0"/>
          </a:p>
        </p:txBody>
      </p:sp>
      <p:pic>
        <p:nvPicPr>
          <p:cNvPr id="5" name="Picture 4" descr="ODonnell"/>
          <p:cNvPicPr>
            <a:picLocks noGrp="1" noChangeAspect="1"/>
          </p:cNvPicPr>
          <p:nvPr isPhoto="1"/>
        </p:nvPicPr>
        <p:blipFill>
          <a:blip r:embed="rId4" cstate="print">
            <a:lum/>
            <a:extLst>
              <a:ext uri="{28A0092B-C50C-407E-A947-70E740481C1C}">
                <a14:useLocalDpi xmlns:a14="http://schemas.microsoft.com/office/drawing/2010/main"/>
              </a:ext>
            </a:extLst>
          </a:blip>
          <a:stretch>
            <a:fillRect/>
          </a:stretch>
        </p:blipFill>
        <p:spPr>
          <a:xfrm>
            <a:off x="7086600" y="1600200"/>
            <a:ext cx="1752600" cy="2155818"/>
          </a:xfrm>
          <a:prstGeom prst="rect">
            <a:avLst/>
          </a:prstGeom>
          <a:noFill/>
          <a:ln>
            <a:noFill/>
          </a:ln>
        </p:spPr>
      </p:pic>
      <p:pic>
        <p:nvPicPr>
          <p:cNvPr id="7" name="Picture 1" descr="S:\COMMON3-ndrive\6_EXECUTIVE OFFICE FOLDERS\BHackley\NewSSECLogoForBernadette-02-19-2013\NewB-FlushL-Block-Sun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6298711"/>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56593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engineering solution?</a:t>
            </a:r>
            <a:endParaRPr lang="en-US" dirty="0"/>
          </a:p>
        </p:txBody>
      </p:sp>
      <p:sp>
        <p:nvSpPr>
          <p:cNvPr id="3" name="Footer Placeholder 2"/>
          <p:cNvSpPr>
            <a:spLocks noGrp="1"/>
          </p:cNvSpPr>
          <p:nvPr>
            <p:ph type="ftr" sz="quarter" idx="11"/>
          </p:nvPr>
        </p:nvSpPr>
        <p:spPr/>
        <p:txBody>
          <a:bodyPr/>
          <a:lstStyle/>
          <a:p>
            <a:endParaRPr lang="en-US"/>
          </a:p>
        </p:txBody>
      </p:sp>
      <p:sp>
        <p:nvSpPr>
          <p:cNvPr id="4" name="Content Placeholder 3"/>
          <p:cNvSpPr>
            <a:spLocks noGrp="1"/>
          </p:cNvSpPr>
          <p:nvPr>
            <p:ph sz="quarter" idx="13"/>
          </p:nvPr>
        </p:nvSpPr>
        <p:spPr/>
        <p:txBody>
          <a:bodyPr/>
          <a:lstStyle/>
          <a:p>
            <a:endParaRPr lang="en-US"/>
          </a:p>
        </p:txBody>
      </p:sp>
      <p:pic>
        <p:nvPicPr>
          <p:cNvPr id="5" name="Picture 2" descr="Terrace Farming On Your Homestead | Types Of Farmi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76618" y="1600200"/>
            <a:ext cx="8189430" cy="453492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374648" y="2514600"/>
            <a:ext cx="6629400" cy="830997"/>
          </a:xfrm>
          <a:prstGeom prst="rect">
            <a:avLst/>
          </a:prstGeom>
          <a:ln w="38100" cmpd="sng">
            <a:solidFill>
              <a:schemeClr val="accent4"/>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solidFill>
                  <a:schemeClr val="tx1"/>
                </a:solidFill>
                <a:latin typeface="Arial"/>
                <a:cs typeface="Arial"/>
              </a:rPr>
              <a:t>How would you engage students with this scientific phenomenon in the classroom? </a:t>
            </a:r>
          </a:p>
        </p:txBody>
      </p:sp>
      <p:sp>
        <p:nvSpPr>
          <p:cNvPr id="8" name="TextBox 7"/>
          <p:cNvSpPr txBox="1"/>
          <p:nvPr/>
        </p:nvSpPr>
        <p:spPr>
          <a:xfrm>
            <a:off x="1384641" y="3889801"/>
            <a:ext cx="6629400" cy="830997"/>
          </a:xfrm>
          <a:prstGeom prst="rect">
            <a:avLst/>
          </a:prstGeom>
          <a:ln w="38100" cmpd="sng">
            <a:solidFill>
              <a:schemeClr val="accent4"/>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solidFill>
                  <a:schemeClr val="tx1"/>
                </a:solidFill>
                <a:latin typeface="Arial"/>
                <a:cs typeface="Arial"/>
              </a:rPr>
              <a:t>How might students engineer a solution to this problem in the classroom? </a:t>
            </a:r>
          </a:p>
        </p:txBody>
      </p:sp>
    </p:spTree>
    <p:extLst>
      <p:ext uri="{BB962C8B-B14F-4D97-AF65-F5344CB8AC3E}">
        <p14:creationId xmlns:p14="http://schemas.microsoft.com/office/powerpoint/2010/main" val="42608848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35742" y="3581400"/>
            <a:ext cx="6477000" cy="1828800"/>
          </a:xfrm>
        </p:spPr>
        <p:txBody>
          <a:bodyPr>
            <a:normAutofit fontScale="90000"/>
          </a:bodyPr>
          <a:lstStyle/>
          <a:p>
            <a:r>
              <a:rPr lang="en-US" dirty="0" smtClean="0">
                <a:solidFill>
                  <a:schemeClr val="accent2"/>
                </a:solidFill>
                <a:effectLst/>
              </a:rPr>
              <a:t>How is science teaching changing nationally?</a:t>
            </a:r>
            <a:endParaRPr lang="en-US" dirty="0">
              <a:solidFill>
                <a:schemeClr val="accent2"/>
              </a:solidFill>
              <a:effectLst/>
            </a:endParaRPr>
          </a:p>
        </p:txBody>
      </p:sp>
      <p:sp>
        <p:nvSpPr>
          <p:cNvPr id="6" name="Subtitle 5"/>
          <p:cNvSpPr>
            <a:spLocks noGrp="1"/>
          </p:cNvSpPr>
          <p:nvPr>
            <p:ph type="subTitle" idx="1"/>
          </p:nvPr>
        </p:nvSpPr>
        <p:spPr/>
        <p:txBody>
          <a:bodyPr/>
          <a:lstStyle/>
          <a:p>
            <a:endParaRPr lang="en-US"/>
          </a:p>
        </p:txBody>
      </p:sp>
      <p:sp>
        <p:nvSpPr>
          <p:cNvPr id="4" name="Footer Placeholder 3"/>
          <p:cNvSpPr>
            <a:spLocks noGrp="1"/>
          </p:cNvSpPr>
          <p:nvPr>
            <p:ph type="ftr" sz="quarter" idx="11"/>
          </p:nvPr>
        </p:nvSpPr>
        <p:spPr/>
        <p:txBody>
          <a:bodyPr/>
          <a:lstStyle/>
          <a:p>
            <a:endParaRPr lang="en-US" dirty="0"/>
          </a:p>
        </p:txBody>
      </p:sp>
      <p:pic>
        <p:nvPicPr>
          <p:cNvPr id="7"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6342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 are changing</a:t>
            </a:r>
            <a:endParaRPr lang="en-US" dirty="0"/>
          </a:p>
        </p:txBody>
      </p:sp>
      <p:graphicFrame>
        <p:nvGraphicFramePr>
          <p:cNvPr id="6" name="Content Placeholder 5"/>
          <p:cNvGraphicFramePr>
            <a:graphicFrameLocks noGrp="1"/>
          </p:cNvGraphicFramePr>
          <p:nvPr>
            <p:ph sz="quarter" idx="13"/>
            <p:extLst/>
          </p:nvPr>
        </p:nvGraphicFramePr>
        <p:xfrm>
          <a:off x="612648" y="1600200"/>
          <a:ext cx="8153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Slide Number Placeholder 9"/>
          <p:cNvSpPr>
            <a:spLocks noGrp="1"/>
          </p:cNvSpPr>
          <p:nvPr>
            <p:ph type="sldNum" sz="quarter" idx="12"/>
          </p:nvPr>
        </p:nvSpPr>
        <p:spPr/>
        <p:txBody>
          <a:bodyPr>
            <a:normAutofit fontScale="85000" lnSpcReduction="20000"/>
          </a:bodyPr>
          <a:lstStyle/>
          <a:p>
            <a:fld id="{A3F7CB7D-F184-43C7-B6FD-03D728E1BBFF}" type="slidenum">
              <a:rPr lang="en-US" smtClean="0">
                <a:solidFill>
                  <a:srgbClr val="FFFFFF"/>
                </a:solidFill>
              </a:rPr>
              <a:pPr/>
              <a:t>22</a:t>
            </a:fld>
            <a:endParaRPr lang="en-US" dirty="0">
              <a:solidFill>
                <a:srgbClr val="FFFFFF"/>
              </a:solidFill>
            </a:endParaRPr>
          </a:p>
        </p:txBody>
      </p:sp>
      <p:pic>
        <p:nvPicPr>
          <p:cNvPr id="4" name="Picture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24600" y="5295900"/>
            <a:ext cx="975483" cy="1181100"/>
          </a:xfrm>
          <a:prstGeom prst="rect">
            <a:avLst/>
          </a:prstGeom>
        </p:spPr>
      </p:pic>
      <p:pic>
        <p:nvPicPr>
          <p:cNvPr id="2052" name="Picture 4" descr="http://www.nap.edu/cover/4962/450"/>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3008489" y="5292919"/>
            <a:ext cx="920271" cy="118408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project2061.org/images/tools/sfaa/SFAAcovBg.gif"/>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371600" y="1600200"/>
            <a:ext cx="746125" cy="113912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s-media-cache-ak0.pinimg.com/236x/b3/4e/75/b34e75c0de93f17594a16e45b8afd222.jpg"/>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6934200" y="1600200"/>
            <a:ext cx="952663" cy="115046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S:\COMMON3-ndrive\6_EXECUTIVE OFFICE FOLDERS\BHackley\NewSSECLogoForBernadette-02-19-2013\NewB-FlushL-Block-SunA.png"/>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8032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Science standards are shifting nationally</a:t>
            </a:r>
            <a:endParaRPr lang="en-US" dirty="0"/>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r="2627"/>
          <a:stretch/>
        </p:blipFill>
        <p:spPr>
          <a:xfrm>
            <a:off x="3419475" y="1676400"/>
            <a:ext cx="5648325" cy="4486275"/>
          </a:xfrm>
          <a:prstGeom prst="rect">
            <a:avLst/>
          </a:prstGeom>
        </p:spPr>
      </p:pic>
      <p:sp>
        <p:nvSpPr>
          <p:cNvPr id="6" name="Text Placeholder 2"/>
          <p:cNvSpPr txBox="1">
            <a:spLocks/>
          </p:cNvSpPr>
          <p:nvPr/>
        </p:nvSpPr>
        <p:spPr>
          <a:xfrm>
            <a:off x="-76200" y="1828800"/>
            <a:ext cx="3657600" cy="4724400"/>
          </a:xfrm>
          <a:prstGeom prst="rect">
            <a:avLst/>
          </a:prstGeom>
        </p:spPr>
        <p:txBody>
          <a:bodyPr>
            <a:noAutofit/>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pPr lvl="1">
              <a:buFont typeface="Wingdings" panose="05000000000000000000" pitchFamily="2" charset="2"/>
              <a:buChar char="q"/>
            </a:pPr>
            <a:r>
              <a:rPr lang="en-US" sz="1800" dirty="0" smtClean="0"/>
              <a:t>Ad</a:t>
            </a:r>
            <a:r>
              <a:rPr lang="en-US" sz="1800" b="1" dirty="0" smtClean="0"/>
              <a:t>o</a:t>
            </a:r>
            <a:r>
              <a:rPr lang="en-US" sz="1800" dirty="0" smtClean="0"/>
              <a:t>ption - 18 states (and the District of Columbia) have adopted new standards that were based on the framework developed by the National Research Council</a:t>
            </a:r>
          </a:p>
          <a:p>
            <a:pPr lvl="1">
              <a:buFont typeface="Wingdings" panose="05000000000000000000" pitchFamily="2" charset="2"/>
              <a:buChar char="q"/>
            </a:pPr>
            <a:r>
              <a:rPr lang="en-US" sz="1800" dirty="0" smtClean="0"/>
              <a:t>Ad</a:t>
            </a:r>
            <a:r>
              <a:rPr lang="en-US" sz="1800" b="1" dirty="0" smtClean="0"/>
              <a:t>a</a:t>
            </a:r>
            <a:r>
              <a:rPr lang="en-US" sz="1800" dirty="0" smtClean="0"/>
              <a:t>ption - Other states—including Indiana--are revising state standards that are based on some localized version of the framework developed by the National Research Council</a:t>
            </a:r>
          </a:p>
        </p:txBody>
      </p:sp>
      <p:pic>
        <p:nvPicPr>
          <p:cNvPr id="7" name="Picture 1" descr="S:\COMMON3-ndrive\6_EXECUTIVE OFFICE FOLDERS\BHackley\NewSSECLogoForBernadette-02-19-2013\NewB-FlushL-Block-Sun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6278412"/>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596378" y="6146426"/>
            <a:ext cx="5547622" cy="430887"/>
          </a:xfrm>
          <a:prstGeom prst="rect">
            <a:avLst/>
          </a:prstGeom>
          <a:noFill/>
        </p:spPr>
        <p:txBody>
          <a:bodyPr wrap="square" rtlCol="0">
            <a:spAutoFit/>
          </a:bodyPr>
          <a:lstStyle/>
          <a:p>
            <a:r>
              <a:rPr lang="en-US" sz="1100" u="sng" dirty="0">
                <a:hlinkClick r:id="rId5"/>
              </a:rPr>
              <a:t>http://blogs.edweek.org/edweek/curriculum/2016/02/next_generation_science_standards_8_things_to_know.html?_</a:t>
            </a:r>
            <a:r>
              <a:rPr lang="en-US" sz="1100" u="sng" dirty="0" smtClean="0">
                <a:hlinkClick r:id="rId5"/>
              </a:rPr>
              <a:t>ga=1.35200675.325947890.1465988398</a:t>
            </a:r>
            <a:r>
              <a:rPr lang="en-US" sz="1100" u="sng" dirty="0" smtClean="0"/>
              <a:t> </a:t>
            </a:r>
            <a:endParaRPr lang="en-US" dirty="0"/>
          </a:p>
        </p:txBody>
      </p:sp>
      <p:pic>
        <p:nvPicPr>
          <p:cNvPr id="4" name="Picture 3"/>
          <p:cNvPicPr>
            <a:picLocks noChangeAspect="1"/>
          </p:cNvPicPr>
          <p:nvPr/>
        </p:nvPicPr>
        <p:blipFill>
          <a:blip r:embed="rId6" cstate="print"/>
          <a:stretch>
            <a:fillRect/>
          </a:stretch>
        </p:blipFill>
        <p:spPr>
          <a:xfrm>
            <a:off x="6570560" y="5116693"/>
            <a:ext cx="2551444" cy="1028700"/>
          </a:xfrm>
          <a:prstGeom prst="rect">
            <a:avLst/>
          </a:prstGeom>
        </p:spPr>
      </p:pic>
    </p:spTree>
    <p:extLst>
      <p:ext uri="{BB962C8B-B14F-4D97-AF65-F5344CB8AC3E}">
        <p14:creationId xmlns:p14="http://schemas.microsoft.com/office/powerpoint/2010/main" val="387064743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344156" y="248411"/>
            <a:ext cx="1028700" cy="1136904"/>
          </a:xfrm>
          <a:prstGeom prst="rect">
            <a:avLst/>
          </a:prstGeom>
          <a:blipFill>
            <a:blip r:embed="rId3"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4" name="object 4"/>
          <p:cNvSpPr/>
          <p:nvPr/>
        </p:nvSpPr>
        <p:spPr>
          <a:xfrm>
            <a:off x="7693152" y="248411"/>
            <a:ext cx="819911" cy="1136904"/>
          </a:xfrm>
          <a:prstGeom prst="rect">
            <a:avLst/>
          </a:prstGeom>
          <a:blipFill>
            <a:blip r:embed="rId4" cstate="screen">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7" name="object 7"/>
          <p:cNvSpPr/>
          <p:nvPr/>
        </p:nvSpPr>
        <p:spPr>
          <a:xfrm>
            <a:off x="152400" y="6298704"/>
            <a:ext cx="2286000" cy="511479"/>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endParaRPr/>
          </a:p>
        </p:txBody>
      </p:sp>
      <p:sp>
        <p:nvSpPr>
          <p:cNvPr id="9" name="object 5"/>
          <p:cNvSpPr txBox="1">
            <a:spLocks noGrp="1"/>
          </p:cNvSpPr>
          <p:nvPr>
            <p:ph type="title"/>
          </p:nvPr>
        </p:nvSpPr>
        <p:spPr>
          <a:xfrm>
            <a:off x="28575" y="0"/>
            <a:ext cx="8153400" cy="1123399"/>
          </a:xfrm>
          <a:prstGeom prst="rect">
            <a:avLst/>
          </a:prstGeom>
        </p:spPr>
        <p:txBody>
          <a:bodyPr vert="horz" wrap="square" lIns="0" tIns="381014" rIns="0" bIns="0" rtlCol="0">
            <a:spAutoFit/>
          </a:bodyPr>
          <a:lstStyle/>
          <a:p>
            <a:pPr marL="520700">
              <a:lnSpc>
                <a:spcPct val="100000"/>
              </a:lnSpc>
            </a:pPr>
            <a:r>
              <a:rPr lang="en-US" sz="4800" spc="-5" dirty="0" smtClean="0"/>
              <a:t>New Standards are Innovative</a:t>
            </a:r>
            <a:endParaRPr sz="4800" dirty="0"/>
          </a:p>
        </p:txBody>
      </p:sp>
      <p:sp>
        <p:nvSpPr>
          <p:cNvPr id="5" name="Rectangle 4"/>
          <p:cNvSpPr/>
          <p:nvPr/>
        </p:nvSpPr>
        <p:spPr>
          <a:xfrm>
            <a:off x="304800" y="1600200"/>
            <a:ext cx="8839200" cy="4031873"/>
          </a:xfrm>
          <a:prstGeom prst="rect">
            <a:avLst/>
          </a:prstGeom>
        </p:spPr>
        <p:txBody>
          <a:bodyPr wrap="square">
            <a:spAutoFit/>
          </a:bodyPr>
          <a:lstStyle/>
          <a:p>
            <a:pPr marL="514350" indent="-514350">
              <a:buClr>
                <a:schemeClr val="accent1"/>
              </a:buClr>
              <a:buSzPct val="60000"/>
              <a:buFont typeface="Wingdings" panose="05000000000000000000" pitchFamily="2" charset="2"/>
              <a:buChar char="q"/>
            </a:pPr>
            <a:r>
              <a:rPr lang="en-US" sz="3200" u="sng" dirty="0" smtClean="0"/>
              <a:t>Focused</a:t>
            </a:r>
            <a:r>
              <a:rPr lang="en-US" sz="3200" dirty="0" smtClean="0"/>
              <a:t> on deeper understanding and application of science content to real-world problems </a:t>
            </a:r>
          </a:p>
          <a:p>
            <a:pPr marL="514350" indent="-514350">
              <a:buClr>
                <a:schemeClr val="accent1"/>
              </a:buClr>
              <a:buSzPct val="60000"/>
              <a:buFont typeface="Wingdings" panose="05000000000000000000" pitchFamily="2" charset="2"/>
              <a:buChar char="q"/>
            </a:pPr>
            <a:r>
              <a:rPr lang="en-US" sz="3200" dirty="0" smtClean="0"/>
              <a:t>Scientific and engineering practices are </a:t>
            </a:r>
            <a:r>
              <a:rPr lang="en-US" sz="3200" u="sng" dirty="0" smtClean="0"/>
              <a:t>integrated</a:t>
            </a:r>
            <a:r>
              <a:rPr lang="en-US" sz="3200" dirty="0" smtClean="0"/>
              <a:t> into content and cross cutting concepts</a:t>
            </a:r>
          </a:p>
          <a:p>
            <a:pPr marL="514350" indent="-514350">
              <a:buClr>
                <a:schemeClr val="accent1"/>
              </a:buClr>
              <a:buSzPct val="60000"/>
              <a:buFont typeface="Wingdings" panose="05000000000000000000" pitchFamily="2" charset="2"/>
              <a:buChar char="q"/>
            </a:pPr>
            <a:r>
              <a:rPr lang="en-US" sz="3200" dirty="0" smtClean="0"/>
              <a:t>Learning is </a:t>
            </a:r>
            <a:r>
              <a:rPr lang="en-US" sz="3200" u="sng" dirty="0" smtClean="0"/>
              <a:t>coherent</a:t>
            </a:r>
            <a:r>
              <a:rPr lang="en-US" sz="3200" dirty="0" smtClean="0"/>
              <a:t> and scaffolds horizontally, vertically, and developmentally from K to 12</a:t>
            </a:r>
          </a:p>
          <a:p>
            <a:pPr marL="514350" indent="-514350">
              <a:buClr>
                <a:schemeClr val="accent1"/>
              </a:buClr>
              <a:buSzPct val="60000"/>
              <a:buFont typeface="Wingdings" panose="05000000000000000000" pitchFamily="2" charset="2"/>
              <a:buChar char="q"/>
            </a:pPr>
            <a:r>
              <a:rPr lang="en-US" sz="3200" dirty="0" smtClean="0"/>
              <a:t>Science </a:t>
            </a:r>
            <a:r>
              <a:rPr lang="en-US" sz="3200" dirty="0"/>
              <a:t>is </a:t>
            </a:r>
            <a:r>
              <a:rPr lang="en-US" sz="3200" u="sng" dirty="0"/>
              <a:t>connected</a:t>
            </a:r>
            <a:r>
              <a:rPr lang="en-US" sz="3200" dirty="0"/>
              <a:t> to math </a:t>
            </a:r>
            <a:endParaRPr lang="en-US" sz="3200" dirty="0" smtClean="0"/>
          </a:p>
          <a:p>
            <a:r>
              <a:rPr lang="en-US" sz="3200" dirty="0"/>
              <a:t> </a:t>
            </a:r>
            <a:r>
              <a:rPr lang="en-US" sz="3200" dirty="0" smtClean="0"/>
              <a:t>    and English Language Arts</a:t>
            </a:r>
            <a:endParaRPr lang="en-US" sz="3200" dirty="0"/>
          </a:p>
        </p:txBody>
      </p:sp>
      <p:pic>
        <p:nvPicPr>
          <p:cNvPr id="8" name="Picture 2"/>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l="22024" t="7093" r="714" b="568"/>
          <a:stretch/>
        </p:blipFill>
        <p:spPr bwMode="auto">
          <a:xfrm>
            <a:off x="5943600" y="4724400"/>
            <a:ext cx="2546010" cy="206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924548" y="4705351"/>
            <a:ext cx="190499" cy="323850"/>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5924548" y="6460867"/>
            <a:ext cx="628652" cy="330266"/>
          </a:xfrm>
          <a:prstGeom prst="rect">
            <a:avLst/>
          </a:prstGeom>
          <a:solidFill>
            <a:schemeClr val="accent2"/>
          </a:solidFill>
        </p:spPr>
        <p:txBody>
          <a:bodyPr wrap="square" rtlCol="0">
            <a:spAutoFit/>
          </a:bodyPr>
          <a:lstStyle/>
          <a:p>
            <a:endParaRPr lang="en-US" dirty="0"/>
          </a:p>
        </p:txBody>
      </p:sp>
      <p:sp>
        <p:nvSpPr>
          <p:cNvPr id="10" name="TextBox 9"/>
          <p:cNvSpPr txBox="1"/>
          <p:nvPr/>
        </p:nvSpPr>
        <p:spPr>
          <a:xfrm>
            <a:off x="381000" y="5715000"/>
            <a:ext cx="4908210" cy="461665"/>
          </a:xfrm>
          <a:prstGeom prst="rect">
            <a:avLst/>
          </a:prstGeom>
          <a:noFill/>
        </p:spPr>
        <p:txBody>
          <a:bodyPr wrap="square" rtlCol="0">
            <a:spAutoFit/>
          </a:bodyPr>
          <a:lstStyle/>
          <a:p>
            <a:r>
              <a:rPr lang="en-US" sz="1200" dirty="0" smtClean="0"/>
              <a:t>Source: </a:t>
            </a:r>
            <a:r>
              <a:rPr lang="en-US" sz="1200" dirty="0"/>
              <a:t>NGSS Lead States. 2013. </a:t>
            </a:r>
            <a:r>
              <a:rPr lang="en-US" sz="1200" i="1" dirty="0"/>
              <a:t>Next Generation Science Standards: For States, By State</a:t>
            </a:r>
            <a:r>
              <a:rPr lang="en-US" sz="1200" dirty="0"/>
              <a:t>s. Washington, DC: The National Academies Press</a:t>
            </a:r>
          </a:p>
        </p:txBody>
      </p:sp>
    </p:spTree>
    <p:extLst>
      <p:ext uri="{BB962C8B-B14F-4D97-AF65-F5344CB8AC3E}">
        <p14:creationId xmlns:p14="http://schemas.microsoft.com/office/powerpoint/2010/main" val="181774484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458200" cy="990600"/>
          </a:xfrm>
        </p:spPr>
        <p:txBody>
          <a:bodyPr>
            <a:normAutofit/>
          </a:bodyPr>
          <a:lstStyle/>
          <a:p>
            <a:r>
              <a:rPr lang="en-US" dirty="0" smtClean="0"/>
              <a:t>Inquiry: More than just “hands-on”</a:t>
            </a:r>
            <a:endParaRPr lang="en-US" dirty="0"/>
          </a:p>
        </p:txBody>
      </p:sp>
      <p:pic>
        <p:nvPicPr>
          <p:cNvPr id="6" name="Picture 2"/>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609600" y="1828800"/>
            <a:ext cx="3569098"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ontent Placeholder 6"/>
          <p:cNvSpPr>
            <a:spLocks noGrp="1"/>
          </p:cNvSpPr>
          <p:nvPr>
            <p:ph sz="half" idx="1"/>
          </p:nvPr>
        </p:nvSpPr>
        <p:spPr>
          <a:xfrm>
            <a:off x="4419600" y="1905000"/>
            <a:ext cx="4191000" cy="4525963"/>
          </a:xfrm>
        </p:spPr>
        <p:txBody>
          <a:bodyPr>
            <a:noAutofit/>
          </a:bodyPr>
          <a:lstStyle/>
          <a:p>
            <a:pPr marL="0" indent="0">
              <a:buNone/>
            </a:pPr>
            <a:r>
              <a:rPr lang="en-US" sz="2400" dirty="0" smtClean="0"/>
              <a:t>Inquiry-based science education can help students develop their own questions, explore phenomena, collect evidence, form a decision, reflect on her learning, construct explanations, apply what they learned, and  communicate logically and clearly, leading students to succeed in high school, major in a STEM field, and be scientifically literate citizens.</a:t>
            </a:r>
            <a:r>
              <a:rPr lang="en-US" sz="2800" dirty="0" smtClean="0"/>
              <a:t> </a:t>
            </a:r>
            <a:endParaRPr lang="en-US" sz="2800" dirty="0"/>
          </a:p>
        </p:txBody>
      </p:sp>
      <p:pic>
        <p:nvPicPr>
          <p:cNvPr id="5" name="Picture 1" descr="S:\COMMON3-ndrive\6_EXECUTIVE OFFICE FOLDERS\BHackley\NewSSECLogoForBernadette-02-19-2013\NewB-FlushL-Block-Sun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6298711"/>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7443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6019800" y="1828800"/>
            <a:ext cx="2830284" cy="45940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2820" y="1828800"/>
            <a:ext cx="2590800"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Evolution of Inquiry</a:t>
            </a:r>
            <a:endParaRPr lang="en-US" dirty="0"/>
          </a:p>
        </p:txBody>
      </p:sp>
      <p:sp>
        <p:nvSpPr>
          <p:cNvPr id="3" name="Text Placeholder 2"/>
          <p:cNvSpPr>
            <a:spLocks noGrp="1"/>
          </p:cNvSpPr>
          <p:nvPr>
            <p:ph type="body" idx="1"/>
          </p:nvPr>
        </p:nvSpPr>
        <p:spPr>
          <a:xfrm>
            <a:off x="841249" y="3124200"/>
            <a:ext cx="2587751" cy="1447800"/>
          </a:xfrm>
        </p:spPr>
        <p:txBody>
          <a:bodyPr>
            <a:normAutofit fontScale="92500" lnSpcReduction="20000"/>
          </a:bodyPr>
          <a:lstStyle/>
          <a:p>
            <a:r>
              <a:rPr lang="en-US" sz="2400" dirty="0" smtClean="0"/>
              <a:t>Ask Questions</a:t>
            </a:r>
          </a:p>
          <a:p>
            <a:r>
              <a:rPr lang="en-US" sz="2400" dirty="0" smtClean="0"/>
              <a:t>Observe</a:t>
            </a:r>
          </a:p>
          <a:p>
            <a:r>
              <a:rPr lang="en-US" sz="2400" dirty="0" smtClean="0"/>
              <a:t>Experiment</a:t>
            </a:r>
          </a:p>
          <a:p>
            <a:r>
              <a:rPr lang="en-US" sz="2400" dirty="0" smtClean="0"/>
              <a:t>Measure</a:t>
            </a:r>
            <a:endParaRPr lang="en-US" sz="2400" dirty="0"/>
          </a:p>
        </p:txBody>
      </p:sp>
      <p:sp>
        <p:nvSpPr>
          <p:cNvPr id="4" name="Footer Placeholder 3"/>
          <p:cNvSpPr>
            <a:spLocks noGrp="1"/>
          </p:cNvSpPr>
          <p:nvPr>
            <p:ph type="ftr" sz="quarter" idx="11"/>
          </p:nvPr>
        </p:nvSpPr>
        <p:spPr>
          <a:xfrm>
            <a:off x="1676400" y="6492875"/>
            <a:ext cx="5421083" cy="365125"/>
          </a:xfrm>
        </p:spPr>
        <p:txBody>
          <a:bodyPr/>
          <a:lstStyle/>
          <a:p>
            <a:pPr algn="ctr"/>
            <a:r>
              <a:rPr lang="en-US" dirty="0" smtClean="0">
                <a:solidFill>
                  <a:schemeClr val="tx1"/>
                </a:solidFill>
              </a:rPr>
              <a:t>Credit: Dr. Lisa Kenyon</a:t>
            </a:r>
            <a:endParaRPr lang="en-US" dirty="0">
              <a:solidFill>
                <a:schemeClr val="tx1"/>
              </a:solidFill>
            </a:endParaRPr>
          </a:p>
        </p:txBody>
      </p:sp>
      <p:sp>
        <p:nvSpPr>
          <p:cNvPr id="7" name="Rectangle 6"/>
          <p:cNvSpPr/>
          <p:nvPr/>
        </p:nvSpPr>
        <p:spPr>
          <a:xfrm>
            <a:off x="838200" y="2155790"/>
            <a:ext cx="2194727" cy="838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The Real World</a:t>
            </a:r>
            <a:endParaRPr lang="en-US" sz="2200" dirty="0">
              <a:solidFill>
                <a:schemeClr val="tx1"/>
              </a:solidFill>
            </a:endParaRPr>
          </a:p>
        </p:txBody>
      </p:sp>
      <p:sp>
        <p:nvSpPr>
          <p:cNvPr id="11" name="Rectangle 10"/>
          <p:cNvSpPr/>
          <p:nvPr/>
        </p:nvSpPr>
        <p:spPr>
          <a:xfrm>
            <a:off x="6168850" y="4629778"/>
            <a:ext cx="2194727" cy="100902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Formulate hypotheses and propose solutions</a:t>
            </a:r>
            <a:endParaRPr lang="en-US" sz="2200" dirty="0">
              <a:solidFill>
                <a:schemeClr val="tx1"/>
              </a:solidFill>
            </a:endParaRPr>
          </a:p>
        </p:txBody>
      </p:sp>
      <p:sp>
        <p:nvSpPr>
          <p:cNvPr id="12" name="Rectangle 11"/>
          <p:cNvSpPr/>
          <p:nvPr/>
        </p:nvSpPr>
        <p:spPr>
          <a:xfrm>
            <a:off x="870857" y="4724400"/>
            <a:ext cx="2194727" cy="838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Collect data and test solutions</a:t>
            </a:r>
            <a:endParaRPr lang="en-US" sz="2200" dirty="0">
              <a:solidFill>
                <a:schemeClr val="tx1"/>
              </a:solidFill>
            </a:endParaRPr>
          </a:p>
        </p:txBody>
      </p:sp>
      <p:sp>
        <p:nvSpPr>
          <p:cNvPr id="13" name="Rectangle 12"/>
          <p:cNvSpPr/>
          <p:nvPr/>
        </p:nvSpPr>
        <p:spPr>
          <a:xfrm>
            <a:off x="6168850" y="2047352"/>
            <a:ext cx="2194727" cy="8382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smtClean="0">
                <a:solidFill>
                  <a:schemeClr val="tx1"/>
                </a:solidFill>
              </a:rPr>
              <a:t>Theories and Models</a:t>
            </a:r>
            <a:endParaRPr lang="en-US" sz="2200" dirty="0">
              <a:solidFill>
                <a:schemeClr val="tx1"/>
              </a:solidFill>
            </a:endParaRPr>
          </a:p>
        </p:txBody>
      </p:sp>
      <p:sp>
        <p:nvSpPr>
          <p:cNvPr id="14" name="Oval 13"/>
          <p:cNvSpPr/>
          <p:nvPr/>
        </p:nvSpPr>
        <p:spPr>
          <a:xfrm>
            <a:off x="3747198" y="3242687"/>
            <a:ext cx="1600200" cy="157801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Argue Critique Analyze</a:t>
            </a:r>
            <a:endParaRPr lang="en-US" dirty="0">
              <a:solidFill>
                <a:schemeClr val="tx1"/>
              </a:solidFill>
            </a:endParaRPr>
          </a:p>
        </p:txBody>
      </p:sp>
      <p:cxnSp>
        <p:nvCxnSpPr>
          <p:cNvPr id="16" name="Straight Arrow Connector 15"/>
          <p:cNvCxnSpPr/>
          <p:nvPr/>
        </p:nvCxnSpPr>
        <p:spPr>
          <a:xfrm>
            <a:off x="3505200" y="2819400"/>
            <a:ext cx="457200" cy="457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352800" y="4648200"/>
            <a:ext cx="533400" cy="609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181600" y="2942910"/>
            <a:ext cx="661518" cy="477297"/>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224542" y="4542007"/>
            <a:ext cx="700037" cy="6096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971800" y="3181558"/>
            <a:ext cx="0" cy="1314242"/>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077200" y="3181558"/>
            <a:ext cx="0" cy="1314242"/>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3" name="Text Placeholder 2"/>
          <p:cNvSpPr txBox="1">
            <a:spLocks/>
          </p:cNvSpPr>
          <p:nvPr/>
        </p:nvSpPr>
        <p:spPr>
          <a:xfrm>
            <a:off x="6030687" y="3048000"/>
            <a:ext cx="2587751" cy="1447800"/>
          </a:xfrm>
          <a:prstGeom prst="rect">
            <a:avLst/>
          </a:prstGeom>
        </p:spPr>
        <p:txBody>
          <a:bodyPr vert="horz">
            <a:normAutofit fontScale="92500" lnSpcReduction="20000"/>
          </a:bodyPr>
          <a:lstStyle>
            <a:lvl1pPr marL="320040" indent="-320040" algn="l" rtl="0" eaLnBrk="1" latinLnBrk="0" hangingPunct="1">
              <a:spcBef>
                <a:spcPts val="700"/>
              </a:spcBef>
              <a:buClr>
                <a:schemeClr val="accent2"/>
              </a:buClr>
              <a:buSzPct val="60000"/>
              <a:buFont typeface="Wingdings"/>
              <a:buChar char=""/>
              <a:defRPr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sz="1800" kern="1200" baseline="0">
                <a:solidFill>
                  <a:schemeClr val="tx1"/>
                </a:solidFill>
                <a:latin typeface="+mn-lt"/>
                <a:ea typeface="+mn-ea"/>
                <a:cs typeface="+mn-cs"/>
              </a:defRPr>
            </a:lvl9pPr>
          </a:lstStyle>
          <a:p>
            <a:r>
              <a:rPr lang="en-US" sz="2400" dirty="0" smtClean="0"/>
              <a:t>Imagine</a:t>
            </a:r>
          </a:p>
          <a:p>
            <a:r>
              <a:rPr lang="en-US" sz="2400" dirty="0" smtClean="0"/>
              <a:t>Reason</a:t>
            </a:r>
          </a:p>
          <a:p>
            <a:r>
              <a:rPr lang="en-US" sz="2400" dirty="0" smtClean="0"/>
              <a:t>Calculate</a:t>
            </a:r>
          </a:p>
          <a:p>
            <a:r>
              <a:rPr lang="en-US" sz="2400" dirty="0" smtClean="0"/>
              <a:t>Predict</a:t>
            </a:r>
            <a:endParaRPr lang="en-US" sz="2400" dirty="0"/>
          </a:p>
        </p:txBody>
      </p:sp>
      <p:sp>
        <p:nvSpPr>
          <p:cNvPr id="34" name="TextBox 33"/>
          <p:cNvSpPr txBox="1"/>
          <p:nvPr/>
        </p:nvSpPr>
        <p:spPr>
          <a:xfrm>
            <a:off x="1094710" y="5791200"/>
            <a:ext cx="1572290" cy="400110"/>
          </a:xfrm>
          <a:prstGeom prst="rect">
            <a:avLst/>
          </a:prstGeom>
          <a:noFill/>
        </p:spPr>
        <p:txBody>
          <a:bodyPr wrap="none" rtlCol="0">
            <a:spAutoFit/>
          </a:bodyPr>
          <a:lstStyle/>
          <a:p>
            <a:r>
              <a:rPr lang="en-US" sz="2000" b="1" dirty="0" smtClean="0"/>
              <a:t>Investigating</a:t>
            </a:r>
            <a:endParaRPr lang="en-US" sz="2000" b="1" dirty="0"/>
          </a:p>
        </p:txBody>
      </p:sp>
      <p:sp>
        <p:nvSpPr>
          <p:cNvPr id="35" name="TextBox 34"/>
          <p:cNvSpPr txBox="1"/>
          <p:nvPr/>
        </p:nvSpPr>
        <p:spPr>
          <a:xfrm>
            <a:off x="3932833" y="5791200"/>
            <a:ext cx="1327030" cy="400110"/>
          </a:xfrm>
          <a:prstGeom prst="rect">
            <a:avLst/>
          </a:prstGeom>
          <a:noFill/>
        </p:spPr>
        <p:txBody>
          <a:bodyPr wrap="none" rtlCol="0">
            <a:spAutoFit/>
          </a:bodyPr>
          <a:lstStyle/>
          <a:p>
            <a:r>
              <a:rPr lang="en-US" sz="2000" b="1" dirty="0" smtClean="0"/>
              <a:t>Evaluating</a:t>
            </a:r>
            <a:endParaRPr lang="en-US" sz="2000" b="1" dirty="0"/>
          </a:p>
        </p:txBody>
      </p:sp>
      <p:sp>
        <p:nvSpPr>
          <p:cNvPr id="36" name="TextBox 35"/>
          <p:cNvSpPr txBox="1"/>
          <p:nvPr/>
        </p:nvSpPr>
        <p:spPr>
          <a:xfrm>
            <a:off x="5987697" y="5722882"/>
            <a:ext cx="2862387" cy="707886"/>
          </a:xfrm>
          <a:prstGeom prst="rect">
            <a:avLst/>
          </a:prstGeom>
          <a:noFill/>
        </p:spPr>
        <p:txBody>
          <a:bodyPr wrap="none" rtlCol="0">
            <a:spAutoFit/>
          </a:bodyPr>
          <a:lstStyle/>
          <a:p>
            <a:pPr algn="ctr"/>
            <a:r>
              <a:rPr lang="en-US" sz="2000" b="1" dirty="0" smtClean="0"/>
              <a:t>Developing Explanations</a:t>
            </a:r>
          </a:p>
          <a:p>
            <a:pPr algn="ctr"/>
            <a:r>
              <a:rPr lang="en-US" sz="2000" b="1" dirty="0" smtClean="0"/>
              <a:t> and Solutions</a:t>
            </a:r>
            <a:endParaRPr lang="en-US" sz="2000" b="1" dirty="0"/>
          </a:p>
        </p:txBody>
      </p:sp>
      <p:pic>
        <p:nvPicPr>
          <p:cNvPr id="22"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6298711"/>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426074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rmAutofit fontScale="90000"/>
          </a:bodyPr>
          <a:lstStyle/>
          <a:p>
            <a:r>
              <a:rPr lang="en-US" dirty="0" smtClean="0"/>
              <a:t>Science Practices &amp; Engineering Solutions</a:t>
            </a:r>
            <a:endParaRPr lang="en-US" dirty="0"/>
          </a:p>
        </p:txBody>
      </p:sp>
      <p:sp>
        <p:nvSpPr>
          <p:cNvPr id="5" name="Content Placeholder 4"/>
          <p:cNvSpPr>
            <a:spLocks noGrp="1"/>
          </p:cNvSpPr>
          <p:nvPr>
            <p:ph sz="quarter" idx="13"/>
          </p:nvPr>
        </p:nvSpPr>
        <p:spPr>
          <a:xfrm>
            <a:off x="612648" y="1438089"/>
            <a:ext cx="8153400" cy="3539430"/>
          </a:xfrm>
          <a:prstGeom prst="rect">
            <a:avLst/>
          </a:prstGeom>
        </p:spPr>
        <p:txBody>
          <a:bodyPr wrap="square">
            <a:spAutoFit/>
          </a:bodyPr>
          <a:lstStyle/>
          <a:p>
            <a:r>
              <a:rPr lang="en-US" sz="3200" dirty="0"/>
              <a:t>Practices </a:t>
            </a:r>
            <a:r>
              <a:rPr lang="en-US" sz="3200" dirty="0" smtClean="0"/>
              <a:t>/ Processes are</a:t>
            </a:r>
            <a:endParaRPr lang="en-US" sz="3200" dirty="0"/>
          </a:p>
          <a:p>
            <a:pPr marL="834390" lvl="1" indent="-514350">
              <a:buFont typeface="+mj-lt"/>
              <a:buAutoNum type="arabicPeriod"/>
            </a:pPr>
            <a:r>
              <a:rPr lang="en-US" dirty="0" smtClean="0">
                <a:solidFill>
                  <a:srgbClr val="FF0000"/>
                </a:solidFill>
              </a:rPr>
              <a:t>Scientific Phenomena</a:t>
            </a:r>
            <a:r>
              <a:rPr lang="en-US" dirty="0" smtClean="0"/>
              <a:t> - behaviors about </a:t>
            </a:r>
            <a:r>
              <a:rPr lang="en-US" u="sng" dirty="0" smtClean="0">
                <a:solidFill>
                  <a:srgbClr val="0070C0"/>
                </a:solidFill>
              </a:rPr>
              <a:t>disciplinary core ideas </a:t>
            </a:r>
            <a:r>
              <a:rPr lang="en-US" dirty="0" smtClean="0"/>
              <a:t>that </a:t>
            </a:r>
            <a:r>
              <a:rPr lang="en-US" i="1" dirty="0"/>
              <a:t>scientists</a:t>
            </a:r>
            <a:r>
              <a:rPr lang="en-US" dirty="0"/>
              <a:t> engage in as they investigate and build models and theories about the natural </a:t>
            </a:r>
            <a:r>
              <a:rPr lang="en-US" dirty="0" smtClean="0"/>
              <a:t>world</a:t>
            </a:r>
            <a:endParaRPr lang="en-US" dirty="0"/>
          </a:p>
          <a:p>
            <a:pPr marL="834390" lvl="1" indent="-514350">
              <a:buFont typeface="+mj-lt"/>
              <a:buAutoNum type="arabicPeriod"/>
            </a:pPr>
            <a:r>
              <a:rPr lang="en-US" dirty="0" smtClean="0">
                <a:solidFill>
                  <a:srgbClr val="FF0000"/>
                </a:solidFill>
              </a:rPr>
              <a:t>Engineering Solutions</a:t>
            </a:r>
            <a:r>
              <a:rPr lang="en-US" dirty="0" smtClean="0"/>
              <a:t> - behaviors </a:t>
            </a:r>
            <a:r>
              <a:rPr lang="en-US" dirty="0"/>
              <a:t>that </a:t>
            </a:r>
            <a:r>
              <a:rPr lang="en-US" i="1" dirty="0"/>
              <a:t>engineers</a:t>
            </a:r>
            <a:r>
              <a:rPr lang="en-US" dirty="0"/>
              <a:t> engage in as they design and build models and </a:t>
            </a:r>
            <a:r>
              <a:rPr lang="en-US" dirty="0" smtClean="0"/>
              <a:t>systems to solve scientific problems.</a:t>
            </a:r>
            <a:endParaRPr lang="en-US" dirty="0"/>
          </a:p>
        </p:txBody>
      </p:sp>
      <p:pic>
        <p:nvPicPr>
          <p:cNvPr id="6" name="Picture 5" descr="ThinkstockPhotos-459105549.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0" y="4952732"/>
            <a:ext cx="2670695" cy="17808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descr="ThinkstockPhotos-79997774.jp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24600" y="4950461"/>
            <a:ext cx="2674729" cy="178315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1" descr="S:\COMMON3-ndrive\6_EXECUTIVE OFFICE FOLDERS\BHackley\NewSSECLogoForBernadette-02-19-2013\NewB-FlushL-Block-Sun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581400" y="6346525"/>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73993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Cross-cutting Concepts</a:t>
            </a:r>
            <a:endParaRPr lang="en-US" dirty="0"/>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dirty="0">
                <a:solidFill>
                  <a:srgbClr val="008000"/>
                </a:solidFill>
              </a:rPr>
              <a:t>Cause and Effect</a:t>
            </a:r>
          </a:p>
          <a:p>
            <a:r>
              <a:rPr lang="en-US" dirty="0"/>
              <a:t>K: Events have causes that generate observable patterns. </a:t>
            </a:r>
          </a:p>
          <a:p>
            <a:r>
              <a:rPr lang="en-US" dirty="0"/>
              <a:t>MS: Cause and effect relationships may be used to predict phenomena in natural or designed systems</a:t>
            </a:r>
          </a:p>
          <a:p>
            <a:endParaRPr lang="en-US" dirty="0"/>
          </a:p>
        </p:txBody>
      </p:sp>
      <p:pic>
        <p:nvPicPr>
          <p:cNvPr id="4" name="Picture 1" descr="S:\COMMON3-ndrive\6_EXECUTIVE OFFICE FOLDERS\BHackley\NewSSECLogoForBernadette-02-19-2013\NewB-FlushL-Block-SunA.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6298711"/>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252781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35742" y="3581400"/>
            <a:ext cx="6477000" cy="1828800"/>
          </a:xfrm>
        </p:spPr>
        <p:txBody>
          <a:bodyPr>
            <a:normAutofit fontScale="90000"/>
          </a:bodyPr>
          <a:lstStyle/>
          <a:p>
            <a:r>
              <a:rPr lang="en-US" dirty="0" smtClean="0">
                <a:solidFill>
                  <a:schemeClr val="accent2"/>
                </a:solidFill>
                <a:effectLst/>
              </a:rPr>
              <a:t>How is science teaching changing in </a:t>
            </a:r>
            <a:r>
              <a:rPr lang="en-US" dirty="0" err="1" smtClean="0">
                <a:solidFill>
                  <a:schemeClr val="accent2"/>
                </a:solidFill>
                <a:effectLst/>
              </a:rPr>
              <a:t>nys</a:t>
            </a:r>
            <a:r>
              <a:rPr lang="en-US" dirty="0" smtClean="0">
                <a:solidFill>
                  <a:schemeClr val="accent2"/>
                </a:solidFill>
                <a:effectLst/>
              </a:rPr>
              <a:t>?</a:t>
            </a:r>
            <a:endParaRPr lang="en-US" dirty="0">
              <a:solidFill>
                <a:schemeClr val="accent2"/>
              </a:solidFill>
              <a:effectLst/>
            </a:endParaRPr>
          </a:p>
        </p:txBody>
      </p:sp>
      <p:sp>
        <p:nvSpPr>
          <p:cNvPr id="4" name="Footer Placeholder 3"/>
          <p:cNvSpPr>
            <a:spLocks noGrp="1"/>
          </p:cNvSpPr>
          <p:nvPr>
            <p:ph type="ftr" sz="quarter" idx="11"/>
          </p:nvPr>
        </p:nvSpPr>
        <p:spPr/>
        <p:txBody>
          <a:bodyPr/>
          <a:lstStyle/>
          <a:p>
            <a:endParaRPr lang="en-US" dirty="0"/>
          </a:p>
        </p:txBody>
      </p:sp>
      <p:pic>
        <p:nvPicPr>
          <p:cNvPr id="7"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464648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Who are you? </a:t>
            </a:r>
            <a:endParaRPr lang="en-US" dirty="0"/>
          </a:p>
        </p:txBody>
      </p:sp>
      <p:sp>
        <p:nvSpPr>
          <p:cNvPr id="3" name="Text Placeholder 2"/>
          <p:cNvSpPr>
            <a:spLocks noGrp="1"/>
          </p:cNvSpPr>
          <p:nvPr>
            <p:ph type="body" idx="1"/>
          </p:nvPr>
        </p:nvSpPr>
        <p:spPr/>
        <p:txBody>
          <a:bodyPr/>
          <a:lstStyle/>
          <a:p>
            <a:pPr marL="514350" indent="-514350">
              <a:buClr>
                <a:schemeClr val="accent1"/>
              </a:buClr>
              <a:buSzPct val="100000"/>
              <a:buFont typeface="+mj-lt"/>
              <a:buAutoNum type="alphaUcPeriod"/>
            </a:pPr>
            <a:r>
              <a:rPr lang="en-US" dirty="0" smtClean="0"/>
              <a:t>Teacher</a:t>
            </a:r>
          </a:p>
          <a:p>
            <a:pPr marL="514350" indent="-514350">
              <a:buClr>
                <a:schemeClr val="accent1"/>
              </a:buClr>
              <a:buSzPct val="100000"/>
              <a:buFont typeface="+mj-lt"/>
              <a:buAutoNum type="alphaUcPeriod"/>
            </a:pPr>
            <a:r>
              <a:rPr lang="en-US" dirty="0" smtClean="0"/>
              <a:t>School Administrator</a:t>
            </a:r>
          </a:p>
          <a:p>
            <a:pPr marL="514350" indent="-514350">
              <a:buClr>
                <a:schemeClr val="accent1"/>
              </a:buClr>
              <a:buSzPct val="100000"/>
              <a:buFont typeface="+mj-lt"/>
              <a:buAutoNum type="alphaUcPeriod"/>
            </a:pPr>
            <a:r>
              <a:rPr lang="en-US" dirty="0" smtClean="0"/>
              <a:t>University Professor</a:t>
            </a:r>
          </a:p>
          <a:p>
            <a:pPr marL="514350" indent="-514350">
              <a:buClr>
                <a:schemeClr val="accent1"/>
              </a:buClr>
              <a:buSzPct val="100000"/>
              <a:buFont typeface="+mj-lt"/>
              <a:buAutoNum type="alphaUcPeriod"/>
            </a:pPr>
            <a:r>
              <a:rPr lang="en-US" dirty="0" smtClean="0"/>
              <a:t>District Administrator</a:t>
            </a:r>
          </a:p>
          <a:p>
            <a:pPr marL="514350" indent="-514350">
              <a:buClr>
                <a:schemeClr val="accent1"/>
              </a:buClr>
              <a:buSzPct val="100000"/>
              <a:buFont typeface="+mj-lt"/>
              <a:buAutoNum type="alphaUcPeriod"/>
            </a:pPr>
            <a:r>
              <a:rPr lang="en-US" dirty="0" smtClean="0"/>
              <a:t>Other </a:t>
            </a:r>
            <a:endParaRPr lang="en-US" dirty="0"/>
          </a:p>
        </p:txBody>
      </p:sp>
      <p:pic>
        <p:nvPicPr>
          <p:cNvPr id="4"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6298711"/>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325736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4" descr="Image result for crash test dummi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53031" y="4221299"/>
            <a:ext cx="2803859" cy="1823870"/>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609600" y="228600"/>
            <a:ext cx="8305800" cy="990600"/>
          </a:xfrm>
        </p:spPr>
        <p:txBody>
          <a:bodyPr>
            <a:noAutofit/>
          </a:bodyPr>
          <a:lstStyle/>
          <a:p>
            <a:r>
              <a:rPr lang="en-US" sz="4000" dirty="0" smtClean="0"/>
              <a:t>Guiding Principles</a:t>
            </a:r>
            <a:r>
              <a:rPr lang="en-US" sz="4000" dirty="0"/>
              <a:t> </a:t>
            </a:r>
            <a:r>
              <a:rPr lang="en-US" sz="4000" dirty="0" smtClean="0"/>
              <a:t>of our State Partners</a:t>
            </a:r>
            <a:endParaRPr lang="en-US" sz="4000" dirty="0"/>
          </a:p>
        </p:txBody>
      </p:sp>
      <p:sp>
        <p:nvSpPr>
          <p:cNvPr id="6" name="Rectangle 5"/>
          <p:cNvSpPr/>
          <p:nvPr/>
        </p:nvSpPr>
        <p:spPr>
          <a:xfrm>
            <a:off x="898286" y="4217023"/>
            <a:ext cx="2285181" cy="1828145"/>
          </a:xfrm>
          <a:prstGeom prst="rect">
            <a:avLst/>
          </a:prstGeom>
          <a:blipFill rotWithShape="1">
            <a:blip r:embed="rId4"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8" name="Group 7"/>
          <p:cNvGrpSpPr/>
          <p:nvPr/>
        </p:nvGrpSpPr>
        <p:grpSpPr>
          <a:xfrm>
            <a:off x="1023970" y="5968968"/>
            <a:ext cx="2033811" cy="639850"/>
            <a:chOff x="626076" y="1646190"/>
            <a:chExt cx="2033811" cy="639850"/>
          </a:xfrm>
        </p:grpSpPr>
        <p:sp>
          <p:nvSpPr>
            <p:cNvPr id="9" name="Rectangular Callout 8"/>
            <p:cNvSpPr/>
            <p:nvPr/>
          </p:nvSpPr>
          <p:spPr>
            <a:xfrm>
              <a:off x="626076" y="1646190"/>
              <a:ext cx="2033811" cy="639850"/>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ular Callout 4"/>
            <p:cNvSpPr/>
            <p:nvPr/>
          </p:nvSpPr>
          <p:spPr>
            <a:xfrm>
              <a:off x="626076" y="1646190"/>
              <a:ext cx="2033811" cy="63985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Read, Write, Calculate</a:t>
              </a:r>
              <a:endParaRPr lang="en-US" sz="1900" kern="1200" dirty="0"/>
            </a:p>
          </p:txBody>
        </p:sp>
      </p:grpSp>
      <p:sp>
        <p:nvSpPr>
          <p:cNvPr id="11" name="Rectangle 10"/>
          <p:cNvSpPr/>
          <p:nvPr/>
        </p:nvSpPr>
        <p:spPr>
          <a:xfrm>
            <a:off x="3298031" y="4111920"/>
            <a:ext cx="2547937" cy="2038350"/>
          </a:xfrm>
          <a:prstGeom prst="rect">
            <a:avLst/>
          </a:prstGeom>
          <a:blipFill rotWithShape="1">
            <a:blip r:embed="rId5"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12" name="Group 11"/>
          <p:cNvGrpSpPr/>
          <p:nvPr/>
        </p:nvGrpSpPr>
        <p:grpSpPr>
          <a:xfrm>
            <a:off x="3578304" y="5895396"/>
            <a:ext cx="2267664" cy="713422"/>
            <a:chOff x="229314" y="2960846"/>
            <a:chExt cx="2267664" cy="713422"/>
          </a:xfrm>
        </p:grpSpPr>
        <p:sp>
          <p:nvSpPr>
            <p:cNvPr id="13" name="Rectangular Callout 12"/>
            <p:cNvSpPr/>
            <p:nvPr/>
          </p:nvSpPr>
          <p:spPr>
            <a:xfrm>
              <a:off x="229314" y="2960846"/>
              <a:ext cx="2267664" cy="713422"/>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ctangular Callout 4"/>
            <p:cNvSpPr/>
            <p:nvPr/>
          </p:nvSpPr>
          <p:spPr>
            <a:xfrm>
              <a:off x="229314" y="2960846"/>
              <a:ext cx="2267664" cy="71342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Assess</a:t>
              </a:r>
              <a:endParaRPr lang="en-US" sz="2700" kern="1200" dirty="0"/>
            </a:p>
          </p:txBody>
        </p:sp>
      </p:grpSp>
      <p:grpSp>
        <p:nvGrpSpPr>
          <p:cNvPr id="15" name="Group 14"/>
          <p:cNvGrpSpPr/>
          <p:nvPr/>
        </p:nvGrpSpPr>
        <p:grpSpPr>
          <a:xfrm>
            <a:off x="2844678" y="2963333"/>
            <a:ext cx="5816844" cy="3645485"/>
            <a:chOff x="4620126" y="3254257"/>
            <a:chExt cx="8327441" cy="4286017"/>
          </a:xfrm>
        </p:grpSpPr>
        <p:sp>
          <p:nvSpPr>
            <p:cNvPr id="16" name="Rectangular Callout 15"/>
            <p:cNvSpPr/>
            <p:nvPr/>
          </p:nvSpPr>
          <p:spPr>
            <a:xfrm>
              <a:off x="9492922" y="6453420"/>
              <a:ext cx="3454645" cy="1086854"/>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algn="ctr"/>
              <a:endParaRPr lang="en-US" dirty="0" smtClean="0"/>
            </a:p>
            <a:p>
              <a:pPr algn="ctr"/>
              <a:r>
                <a:rPr lang="en-US" sz="2400" dirty="0" smtClean="0"/>
                <a:t>Apply</a:t>
              </a:r>
              <a:endParaRPr lang="en-US" sz="2400" dirty="0"/>
            </a:p>
          </p:txBody>
        </p:sp>
        <p:sp>
          <p:nvSpPr>
            <p:cNvPr id="17" name="Rectangular Callout 4"/>
            <p:cNvSpPr/>
            <p:nvPr/>
          </p:nvSpPr>
          <p:spPr>
            <a:xfrm>
              <a:off x="4620126" y="3254257"/>
              <a:ext cx="3781909" cy="10868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56210" tIns="156210" rIns="156210" bIns="156210" numCol="1" spcCol="1270" anchor="ctr" anchorCtr="0">
              <a:noAutofit/>
            </a:bodyPr>
            <a:lstStyle/>
            <a:p>
              <a:pPr lvl="0" algn="ctr" defTabSz="1822450">
                <a:lnSpc>
                  <a:spcPct val="90000"/>
                </a:lnSpc>
                <a:spcBef>
                  <a:spcPct val="0"/>
                </a:spcBef>
                <a:spcAft>
                  <a:spcPct val="35000"/>
                </a:spcAft>
              </a:pPr>
              <a:r>
                <a:rPr lang="en-US" sz="2800" kern="1200" dirty="0" smtClean="0"/>
                <a:t>Implementation</a:t>
              </a:r>
              <a:endParaRPr lang="en-US" sz="2800" kern="1200" dirty="0"/>
            </a:p>
          </p:txBody>
        </p:sp>
      </p:grpSp>
      <p:sp>
        <p:nvSpPr>
          <p:cNvPr id="18" name="Rectangle 17"/>
          <p:cNvSpPr/>
          <p:nvPr/>
        </p:nvSpPr>
        <p:spPr>
          <a:xfrm>
            <a:off x="3345203" y="1687643"/>
            <a:ext cx="2549425" cy="2039540"/>
          </a:xfrm>
          <a:prstGeom prst="rect">
            <a:avLst/>
          </a:prstGeom>
          <a:blipFill rotWithShape="1">
            <a:blip r:embed="rId6"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0" name="Rectangle 19"/>
          <p:cNvSpPr/>
          <p:nvPr/>
        </p:nvSpPr>
        <p:spPr>
          <a:xfrm>
            <a:off x="6344137" y="1676400"/>
            <a:ext cx="2549425" cy="2039540"/>
          </a:xfrm>
          <a:prstGeom prst="rect">
            <a:avLst/>
          </a:prstGeom>
          <a:blipFill rotWithShape="1">
            <a:blip r:embed="rId7"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nvGrpSpPr>
          <p:cNvPr id="22" name="Group 21"/>
          <p:cNvGrpSpPr/>
          <p:nvPr/>
        </p:nvGrpSpPr>
        <p:grpSpPr>
          <a:xfrm>
            <a:off x="3471569" y="3256702"/>
            <a:ext cx="2268988" cy="713839"/>
            <a:chOff x="233350" y="1806577"/>
            <a:chExt cx="2268988" cy="713839"/>
          </a:xfrm>
        </p:grpSpPr>
        <p:sp>
          <p:nvSpPr>
            <p:cNvPr id="23" name="Rectangular Callout 22"/>
            <p:cNvSpPr/>
            <p:nvPr/>
          </p:nvSpPr>
          <p:spPr>
            <a:xfrm>
              <a:off x="233350" y="1806577"/>
              <a:ext cx="2268988" cy="713839"/>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Rectangular Callout 4"/>
            <p:cNvSpPr/>
            <p:nvPr/>
          </p:nvSpPr>
          <p:spPr>
            <a:xfrm>
              <a:off x="233350" y="1806577"/>
              <a:ext cx="2268988" cy="7138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Investigate</a:t>
              </a:r>
              <a:endParaRPr lang="en-US" sz="2700" kern="1200" dirty="0"/>
            </a:p>
          </p:txBody>
        </p:sp>
      </p:grpSp>
      <p:grpSp>
        <p:nvGrpSpPr>
          <p:cNvPr id="25" name="Group 24"/>
          <p:cNvGrpSpPr/>
          <p:nvPr/>
        </p:nvGrpSpPr>
        <p:grpSpPr>
          <a:xfrm>
            <a:off x="6661809" y="3232894"/>
            <a:ext cx="1999713" cy="762090"/>
            <a:chOff x="1223958" y="1811727"/>
            <a:chExt cx="1999713" cy="762090"/>
          </a:xfrm>
        </p:grpSpPr>
        <p:sp>
          <p:nvSpPr>
            <p:cNvPr id="26" name="Rectangular Callout 25"/>
            <p:cNvSpPr/>
            <p:nvPr/>
          </p:nvSpPr>
          <p:spPr>
            <a:xfrm>
              <a:off x="1223958" y="1811727"/>
              <a:ext cx="1999713" cy="762090"/>
            </a:xfrm>
            <a:prstGeom prst="wedgeRectCallout">
              <a:avLst>
                <a:gd name="adj1" fmla="val 20250"/>
                <a:gd name="adj2" fmla="val -607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Rectangular Callout 4"/>
            <p:cNvSpPr/>
            <p:nvPr/>
          </p:nvSpPr>
          <p:spPr>
            <a:xfrm>
              <a:off x="1223958" y="1811727"/>
              <a:ext cx="1999713" cy="76209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Collaborate</a:t>
              </a:r>
              <a:endParaRPr lang="en-US" sz="2900" kern="1200" dirty="0"/>
            </a:p>
          </p:txBody>
        </p:sp>
      </p:grpSp>
      <p:sp>
        <p:nvSpPr>
          <p:cNvPr id="30" name="Rectangular Callout 4"/>
          <p:cNvSpPr/>
          <p:nvPr/>
        </p:nvSpPr>
        <p:spPr>
          <a:xfrm>
            <a:off x="886762" y="3211654"/>
            <a:ext cx="2086438" cy="762723"/>
          </a:xfrm>
          <a:prstGeom prst="rect">
            <a:avLst/>
          </a:prstGeom>
          <a:solidFill>
            <a:schemeClr val="accent1"/>
          </a:solidFill>
        </p:spPr>
        <p:style>
          <a:lnRef idx="0">
            <a:scrgbClr r="0" g="0" b="0"/>
          </a:lnRef>
          <a:fillRef idx="0">
            <a:scrgbClr r="0" g="0" b="0"/>
          </a:fillRef>
          <a:effectRef idx="0">
            <a:scrgbClr r="0" g="0" b="0"/>
          </a:effectRef>
          <a:fontRef idx="minor">
            <a:schemeClr val="lt1"/>
          </a:fontRef>
        </p:style>
        <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US" sz="2900" kern="1200" dirty="0" smtClean="0"/>
              <a:t>Set high standards</a:t>
            </a:r>
            <a:endParaRPr lang="en-US" sz="2900" kern="1200" dirty="0"/>
          </a:p>
        </p:txBody>
      </p:sp>
      <p:pic>
        <p:nvPicPr>
          <p:cNvPr id="2" name="Picture 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00353" y="1824111"/>
            <a:ext cx="2683114" cy="1341557"/>
          </a:xfrm>
          <a:prstGeom prst="rect">
            <a:avLst/>
          </a:prstGeom>
        </p:spPr>
      </p:pic>
    </p:spTree>
    <p:extLst>
      <p:ext uri="{BB962C8B-B14F-4D97-AF65-F5344CB8AC3E}">
        <p14:creationId xmlns:p14="http://schemas.microsoft.com/office/powerpoint/2010/main" val="428014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6441"/>
            <a:ext cx="8153400" cy="990600"/>
          </a:xfrm>
        </p:spPr>
        <p:txBody>
          <a:bodyPr>
            <a:noAutofit/>
          </a:bodyPr>
          <a:lstStyle/>
          <a:p>
            <a:r>
              <a:rPr lang="en-US" sz="2800" dirty="0" smtClean="0">
                <a:effectLst>
                  <a:outerShdw blurRad="38100" dist="38100" dir="2700000" algn="tl">
                    <a:srgbClr val="000000">
                      <a:alpha val="43137"/>
                    </a:srgbClr>
                  </a:outerShdw>
                </a:effectLst>
              </a:rPr>
              <a:t>NYS </a:t>
            </a:r>
            <a:r>
              <a:rPr lang="en-US" sz="2800" dirty="0">
                <a:effectLst>
                  <a:outerShdw blurRad="38100" dist="38100" dir="2700000" algn="tl">
                    <a:srgbClr val="000000">
                      <a:alpha val="43137"/>
                    </a:srgbClr>
                  </a:outerShdw>
                </a:effectLst>
              </a:rPr>
              <a:t>P-12 Science Learning Standards for consideration by the Board of </a:t>
            </a:r>
            <a:r>
              <a:rPr lang="en-US" sz="2800" dirty="0" smtClean="0">
                <a:effectLst>
                  <a:outerShdw blurRad="38100" dist="38100" dir="2700000" algn="tl">
                    <a:srgbClr val="000000">
                      <a:alpha val="43137"/>
                    </a:srgbClr>
                  </a:outerShdw>
                </a:effectLst>
              </a:rPr>
              <a:t>Regents </a:t>
            </a:r>
            <a:r>
              <a:rPr lang="en-US" sz="2800" dirty="0" smtClean="0">
                <a:effectLst>
                  <a:outerShdw blurRad="38100" dist="38100" dir="2700000" algn="tl" rotWithShape="0">
                    <a:srgbClr val="000000">
                      <a:alpha val="43137"/>
                    </a:srgbClr>
                  </a:outerShdw>
                </a:effectLst>
              </a:rPr>
              <a:t>are 3-D</a:t>
            </a:r>
            <a:endParaRPr lang="en-US" sz="2800" dirty="0">
              <a:effectLst>
                <a:outerShdw blurRad="38100" dist="38100" dir="2700000" algn="tl" rotWithShape="0">
                  <a:srgbClr val="000000">
                    <a:alpha val="43137"/>
                  </a:srgbClr>
                </a:outerShdw>
              </a:effectLst>
            </a:endParaRPr>
          </a:p>
        </p:txBody>
      </p:sp>
      <p:pic>
        <p:nvPicPr>
          <p:cNvPr id="5" name="Content Placeholder 6"/>
          <p:cNvPicPr>
            <a:picLocks noGrp="1" noChangeAspect="1"/>
          </p:cNvPicPr>
          <p:nvPr>
            <p:ph sz="half" idx="4294967295"/>
          </p:nvPr>
        </p:nvPicPr>
        <p:blipFill>
          <a:blip r:embed="rId3" cstate="email">
            <a:extLst>
              <a:ext uri="{28A0092B-C50C-407E-A947-70E740481C1C}">
                <a14:useLocalDpi xmlns:a14="http://schemas.microsoft.com/office/drawing/2010/main"/>
              </a:ext>
            </a:extLst>
          </a:blip>
          <a:srcRect/>
          <a:stretch>
            <a:fillRect/>
          </a:stretch>
        </p:blipFill>
        <p:spPr>
          <a:xfrm>
            <a:off x="457200" y="1600201"/>
            <a:ext cx="3886200" cy="4355172"/>
          </a:xfrm>
          <a:prstGeom prst="rect">
            <a:avLst/>
          </a:prstGeom>
        </p:spPr>
      </p:pic>
      <p:sp>
        <p:nvSpPr>
          <p:cNvPr id="6" name="Rectangle 5"/>
          <p:cNvSpPr/>
          <p:nvPr/>
        </p:nvSpPr>
        <p:spPr>
          <a:xfrm>
            <a:off x="4450512" y="1600201"/>
            <a:ext cx="4572000" cy="6001643"/>
          </a:xfrm>
          <a:prstGeom prst="rect">
            <a:avLst/>
          </a:prstGeom>
        </p:spPr>
        <p:txBody>
          <a:bodyPr>
            <a:spAutoFit/>
          </a:bodyPr>
          <a:lstStyle/>
          <a:p>
            <a:r>
              <a:rPr lang="en-US" sz="2400" dirty="0"/>
              <a:t>3-dimensional standards</a:t>
            </a:r>
          </a:p>
          <a:p>
            <a:pPr lvl="1"/>
            <a:r>
              <a:rPr lang="en-US" sz="2400" dirty="0" smtClean="0"/>
              <a:t>1.) Science Content &amp; Technical Literacy Content*</a:t>
            </a:r>
          </a:p>
          <a:p>
            <a:pPr lvl="1"/>
            <a:r>
              <a:rPr lang="en-US" sz="2400" dirty="0" smtClean="0"/>
              <a:t>2.) Science &amp; Engineering Process Standards</a:t>
            </a:r>
          </a:p>
          <a:p>
            <a:pPr lvl="1"/>
            <a:r>
              <a:rPr lang="en-US" sz="2400" dirty="0" smtClean="0"/>
              <a:t>3.) Science Standards Vertical Articulation</a:t>
            </a:r>
          </a:p>
          <a:p>
            <a:pPr marL="342900" indent="-342900">
              <a:buClr>
                <a:schemeClr val="accent1"/>
              </a:buClr>
              <a:buSzPct val="65000"/>
              <a:buFont typeface="Wingdings" panose="05000000000000000000" pitchFamily="2" charset="2"/>
              <a:buChar char="q"/>
            </a:pPr>
            <a:r>
              <a:rPr lang="en-US" sz="2400" dirty="0" smtClean="0"/>
              <a:t>Reading, </a:t>
            </a:r>
            <a:r>
              <a:rPr lang="en-US" sz="2400" dirty="0"/>
              <a:t>writing, speaking, listening, </a:t>
            </a:r>
            <a:r>
              <a:rPr lang="en-US" sz="2400" dirty="0" smtClean="0"/>
              <a:t>language is shared among </a:t>
            </a:r>
            <a:r>
              <a:rPr lang="en-US" sz="2400" dirty="0"/>
              <a:t>all content areas</a:t>
            </a:r>
            <a:endParaRPr lang="en-US" sz="2400" dirty="0" smtClean="0"/>
          </a:p>
          <a:p>
            <a:pPr marL="342900" indent="-342900">
              <a:buClr>
                <a:schemeClr val="accent1"/>
              </a:buClr>
              <a:buSzPct val="65000"/>
              <a:buFont typeface="Wingdings" panose="05000000000000000000" pitchFamily="2" charset="2"/>
              <a:buChar char="q"/>
            </a:pPr>
            <a:r>
              <a:rPr lang="en-US" sz="2400" dirty="0" smtClean="0"/>
              <a:t>“What students are doing while learning science is critical.”</a:t>
            </a:r>
            <a:endParaRPr lang="en-US" sz="2400" dirty="0"/>
          </a:p>
          <a:p>
            <a:pPr marL="342900" indent="-342900">
              <a:buClr>
                <a:schemeClr val="accent1"/>
              </a:buClr>
              <a:buSzPct val="65000"/>
              <a:buFont typeface="Wingdings" panose="05000000000000000000" pitchFamily="2" charset="2"/>
              <a:buChar char="q"/>
            </a:pPr>
            <a:r>
              <a:rPr lang="en-US" sz="2400" dirty="0" smtClean="0"/>
              <a:t>underpins </a:t>
            </a:r>
            <a:r>
              <a:rPr lang="en-US" sz="2400" dirty="0"/>
              <a:t>inquiry-based </a:t>
            </a:r>
            <a:r>
              <a:rPr lang="en-US" sz="2400" dirty="0" smtClean="0"/>
              <a:t>science</a:t>
            </a:r>
          </a:p>
          <a:p>
            <a:pPr marL="342900" indent="-342900">
              <a:buClr>
                <a:schemeClr val="accent1"/>
              </a:buClr>
              <a:buSzPct val="65000"/>
              <a:buFont typeface="Wingdings" panose="05000000000000000000" pitchFamily="2" charset="2"/>
              <a:buChar char="q"/>
            </a:pPr>
            <a:r>
              <a:rPr lang="en-US" sz="2400" dirty="0" smtClean="0"/>
              <a:t>Teachers decide the pedagogy</a:t>
            </a:r>
          </a:p>
          <a:p>
            <a:pPr lvl="1"/>
            <a:endParaRPr lang="en-US" sz="2400" dirty="0"/>
          </a:p>
          <a:p>
            <a:pPr lvl="1"/>
            <a:endParaRPr lang="en-US" sz="2400" dirty="0"/>
          </a:p>
        </p:txBody>
      </p:sp>
      <p:sp>
        <p:nvSpPr>
          <p:cNvPr id="4" name="TextBox 3"/>
          <p:cNvSpPr txBox="1"/>
          <p:nvPr/>
        </p:nvSpPr>
        <p:spPr>
          <a:xfrm>
            <a:off x="2400300" y="1860645"/>
            <a:ext cx="495300" cy="369332"/>
          </a:xfrm>
          <a:prstGeom prst="rect">
            <a:avLst/>
          </a:prstGeom>
          <a:noFill/>
        </p:spPr>
        <p:txBody>
          <a:bodyPr wrap="square" rtlCol="0">
            <a:spAutoFit/>
          </a:bodyPr>
          <a:lstStyle/>
          <a:p>
            <a:r>
              <a:rPr lang="en-US" dirty="0" smtClean="0">
                <a:solidFill>
                  <a:schemeClr val="bg1"/>
                </a:solidFill>
              </a:rPr>
              <a:t>1</a:t>
            </a:r>
            <a:endParaRPr lang="en-US" dirty="0">
              <a:solidFill>
                <a:schemeClr val="bg1"/>
              </a:solidFill>
            </a:endParaRPr>
          </a:p>
        </p:txBody>
      </p:sp>
      <p:sp>
        <p:nvSpPr>
          <p:cNvPr id="7" name="TextBox 6"/>
          <p:cNvSpPr txBox="1"/>
          <p:nvPr/>
        </p:nvSpPr>
        <p:spPr>
          <a:xfrm>
            <a:off x="1371600" y="5161107"/>
            <a:ext cx="495300" cy="369332"/>
          </a:xfrm>
          <a:prstGeom prst="rect">
            <a:avLst/>
          </a:prstGeom>
          <a:noFill/>
        </p:spPr>
        <p:txBody>
          <a:bodyPr wrap="square" rtlCol="0">
            <a:spAutoFit/>
          </a:bodyPr>
          <a:lstStyle/>
          <a:p>
            <a:r>
              <a:rPr lang="en-US" dirty="0">
                <a:solidFill>
                  <a:schemeClr val="bg1"/>
                </a:solidFill>
              </a:rPr>
              <a:t>3</a:t>
            </a:r>
          </a:p>
        </p:txBody>
      </p:sp>
      <p:sp>
        <p:nvSpPr>
          <p:cNvPr id="8" name="TextBox 7"/>
          <p:cNvSpPr txBox="1"/>
          <p:nvPr/>
        </p:nvSpPr>
        <p:spPr>
          <a:xfrm>
            <a:off x="1447800" y="2227702"/>
            <a:ext cx="495300" cy="369332"/>
          </a:xfrm>
          <a:prstGeom prst="rect">
            <a:avLst/>
          </a:prstGeom>
          <a:noFill/>
        </p:spPr>
        <p:txBody>
          <a:bodyPr wrap="square" rtlCol="0">
            <a:spAutoFit/>
          </a:bodyPr>
          <a:lstStyle/>
          <a:p>
            <a:r>
              <a:rPr lang="en-US" dirty="0">
                <a:solidFill>
                  <a:schemeClr val="bg1"/>
                </a:solidFill>
              </a:rPr>
              <a:t>2</a:t>
            </a:r>
          </a:p>
        </p:txBody>
      </p:sp>
    </p:spTree>
    <p:extLst>
      <p:ext uri="{BB962C8B-B14F-4D97-AF65-F5344CB8AC3E}">
        <p14:creationId xmlns:p14="http://schemas.microsoft.com/office/powerpoint/2010/main" val="37552980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537448" cy="990600"/>
          </a:xfrm>
        </p:spPr>
        <p:txBody>
          <a:bodyPr>
            <a:noAutofit/>
          </a:bodyPr>
          <a:lstStyle/>
          <a:p>
            <a:r>
              <a:rPr lang="en-US" sz="3200" dirty="0">
                <a:effectLst>
                  <a:outerShdw blurRad="38100" dist="38100" dir="2700000" algn="tl">
                    <a:srgbClr val="000000">
                      <a:alpha val="43137"/>
                    </a:srgbClr>
                  </a:outerShdw>
                </a:effectLst>
              </a:rPr>
              <a:t>NYS P-12 Science Learning Standards for consideration by the Board of Regents </a:t>
            </a:r>
            <a:r>
              <a:rPr lang="en-US" sz="3200" dirty="0">
                <a:effectLst>
                  <a:outerShdw blurRad="38100" dist="38100" dir="2700000" algn="tl" rotWithShape="0">
                    <a:srgbClr val="000000">
                      <a:alpha val="43137"/>
                    </a:srgbClr>
                  </a:outerShdw>
                </a:effectLst>
              </a:rPr>
              <a:t>are 3-D</a:t>
            </a:r>
            <a:endParaRPr lang="en-US" sz="3200" dirty="0"/>
          </a:p>
        </p:txBody>
      </p:sp>
      <p:pic>
        <p:nvPicPr>
          <p:cNvPr id="5" name="Content Placeholder 4"/>
          <p:cNvPicPr>
            <a:picLocks noGrp="1" noChangeAspect="1"/>
          </p:cNvPicPr>
          <p:nvPr>
            <p:ph sz="quarter" idx="13"/>
          </p:nvPr>
        </p:nvPicPr>
        <p:blipFill rotWithShape="1">
          <a:blip r:embed="rId2" cstate="email">
            <a:extLst>
              <a:ext uri="{28A0092B-C50C-407E-A947-70E740481C1C}">
                <a14:useLocalDpi xmlns:a14="http://schemas.microsoft.com/office/drawing/2010/main"/>
              </a:ext>
            </a:extLst>
          </a:blip>
          <a:srcRect/>
          <a:stretch/>
        </p:blipFill>
        <p:spPr>
          <a:xfrm>
            <a:off x="2286000" y="1813918"/>
            <a:ext cx="4572000" cy="3810000"/>
          </a:xfrm>
          <a:prstGeom prst="rect">
            <a:avLst/>
          </a:prstGeom>
        </p:spPr>
      </p:pic>
      <p:sp>
        <p:nvSpPr>
          <p:cNvPr id="6" name="TextBox 5"/>
          <p:cNvSpPr txBox="1"/>
          <p:nvPr/>
        </p:nvSpPr>
        <p:spPr>
          <a:xfrm>
            <a:off x="349155" y="2226097"/>
            <a:ext cx="152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Performance Expectation</a:t>
            </a:r>
            <a:endParaRPr lang="en-US" dirty="0"/>
          </a:p>
        </p:txBody>
      </p:sp>
      <p:cxnSp>
        <p:nvCxnSpPr>
          <p:cNvPr id="8" name="Straight Arrow Connector 7"/>
          <p:cNvCxnSpPr/>
          <p:nvPr/>
        </p:nvCxnSpPr>
        <p:spPr>
          <a:xfrm>
            <a:off x="1882720" y="2667000"/>
            <a:ext cx="5556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8600" y="5895470"/>
            <a:ext cx="152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Disciplinary Core Ideas</a:t>
            </a:r>
            <a:endParaRPr lang="en-US" dirty="0"/>
          </a:p>
        </p:txBody>
      </p:sp>
      <p:sp>
        <p:nvSpPr>
          <p:cNvPr id="10" name="TextBox 9"/>
          <p:cNvSpPr txBox="1"/>
          <p:nvPr/>
        </p:nvSpPr>
        <p:spPr>
          <a:xfrm>
            <a:off x="374773" y="3687312"/>
            <a:ext cx="1524000" cy="92333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Scientific &amp; Engineering Practices</a:t>
            </a:r>
            <a:endParaRPr lang="en-US" dirty="0"/>
          </a:p>
        </p:txBody>
      </p:sp>
      <p:sp>
        <p:nvSpPr>
          <p:cNvPr id="11" name="TextBox 10"/>
          <p:cNvSpPr txBox="1"/>
          <p:nvPr/>
        </p:nvSpPr>
        <p:spPr>
          <a:xfrm>
            <a:off x="7354824" y="3687312"/>
            <a:ext cx="152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Cross-cutting Concepts</a:t>
            </a:r>
            <a:endParaRPr lang="en-US" dirty="0"/>
          </a:p>
        </p:txBody>
      </p:sp>
      <p:sp>
        <p:nvSpPr>
          <p:cNvPr id="12" name="TextBox 11"/>
          <p:cNvSpPr txBox="1"/>
          <p:nvPr/>
        </p:nvSpPr>
        <p:spPr>
          <a:xfrm>
            <a:off x="341996" y="5015396"/>
            <a:ext cx="152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Connections to other Subjects</a:t>
            </a:r>
            <a:endParaRPr lang="en-US" dirty="0"/>
          </a:p>
        </p:txBody>
      </p:sp>
      <p:cxnSp>
        <p:nvCxnSpPr>
          <p:cNvPr id="15" name="Straight Arrow Connector 14"/>
          <p:cNvCxnSpPr/>
          <p:nvPr/>
        </p:nvCxnSpPr>
        <p:spPr>
          <a:xfrm flipH="1">
            <a:off x="6745224" y="4002825"/>
            <a:ext cx="609600" cy="568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865996" y="5486400"/>
            <a:ext cx="5556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854082" y="4010477"/>
            <a:ext cx="55568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flipV="1">
            <a:off x="4689348" y="5015396"/>
            <a:ext cx="1137" cy="88007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8647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09600" y="76200"/>
            <a:ext cx="8153400" cy="990600"/>
          </a:xfrm>
        </p:spPr>
        <p:txBody>
          <a:bodyPr>
            <a:noAutofit/>
          </a:bodyPr>
          <a:lstStyle/>
          <a:p>
            <a:r>
              <a:rPr lang="en-US" sz="2800" dirty="0" smtClean="0"/>
              <a:t>What is NYS doing to help students develop the STEM skills they need? What role do you play in this work?</a:t>
            </a:r>
            <a:endParaRPr lang="en-US" sz="2800" dirty="0"/>
          </a:p>
        </p:txBody>
      </p:sp>
      <p:sp>
        <p:nvSpPr>
          <p:cNvPr id="7" name="Text Placeholder 6"/>
          <p:cNvSpPr>
            <a:spLocks noGrp="1"/>
          </p:cNvSpPr>
          <p:nvPr>
            <p:ph type="body" idx="1"/>
          </p:nvPr>
        </p:nvSpPr>
        <p:spPr/>
        <p:txBody>
          <a:bodyPr/>
          <a:lstStyle/>
          <a:p>
            <a:endParaRPr lang="en-US" dirty="0"/>
          </a:p>
          <a:p>
            <a:endParaRPr lang="en-US" dirty="0"/>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2057400"/>
            <a:ext cx="4381500" cy="3505200"/>
          </a:xfrm>
          <a:prstGeom prst="rect">
            <a:avLst/>
          </a:prstGeom>
        </p:spPr>
      </p:pic>
      <p:pic>
        <p:nvPicPr>
          <p:cNvPr id="9" name="Picture 1" descr="S:\COMMON3-ndrive\6_EXECUTIVE OFFICE FOLDERS\BHackley\NewSSECLogoForBernadette-02-19-2013\NewB-FlushL-Block-Sun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9633733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14600" y="3733800"/>
            <a:ext cx="6477000" cy="1828800"/>
          </a:xfrm>
        </p:spPr>
        <p:txBody>
          <a:bodyPr>
            <a:normAutofit fontScale="90000"/>
          </a:bodyPr>
          <a:lstStyle/>
          <a:p>
            <a:r>
              <a:rPr lang="en-US" dirty="0" smtClean="0">
                <a:solidFill>
                  <a:schemeClr val="accent2"/>
                </a:solidFill>
                <a:effectLst/>
              </a:rPr>
              <a:t>What should you look for in </a:t>
            </a:r>
            <a:r>
              <a:rPr lang="en-US" u="sng" dirty="0" smtClean="0">
                <a:solidFill>
                  <a:schemeClr val="accent2"/>
                </a:solidFill>
                <a:effectLst/>
              </a:rPr>
              <a:t>curriculum materials </a:t>
            </a:r>
            <a:r>
              <a:rPr lang="en-US" dirty="0" smtClean="0">
                <a:solidFill>
                  <a:schemeClr val="accent2"/>
                </a:solidFill>
                <a:effectLst/>
              </a:rPr>
              <a:t>that promote </a:t>
            </a:r>
            <a:br>
              <a:rPr lang="en-US" dirty="0" smtClean="0">
                <a:solidFill>
                  <a:schemeClr val="accent2"/>
                </a:solidFill>
                <a:effectLst/>
              </a:rPr>
            </a:br>
            <a:r>
              <a:rPr lang="en-US" dirty="0" smtClean="0">
                <a:solidFill>
                  <a:schemeClr val="accent2"/>
                </a:solidFill>
                <a:effectLst/>
              </a:rPr>
              <a:t>3-Dimensional learning?</a:t>
            </a:r>
            <a:endParaRPr lang="en-US" dirty="0">
              <a:solidFill>
                <a:schemeClr val="accent2"/>
              </a:solidFill>
              <a:effectLst/>
            </a:endParaRPr>
          </a:p>
        </p:txBody>
      </p:sp>
      <p:sp>
        <p:nvSpPr>
          <p:cNvPr id="4" name="Footer Placeholder 3"/>
          <p:cNvSpPr>
            <a:spLocks noGrp="1"/>
          </p:cNvSpPr>
          <p:nvPr>
            <p:ph type="ftr" sz="quarter" idx="11"/>
          </p:nvPr>
        </p:nvSpPr>
        <p:spPr/>
        <p:txBody>
          <a:bodyPr/>
          <a:lstStyle/>
          <a:p>
            <a:endParaRPr lang="en-US" dirty="0"/>
          </a:p>
        </p:txBody>
      </p:sp>
      <p:pic>
        <p:nvPicPr>
          <p:cNvPr id="7"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225420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Standards vs Curriculum</a:t>
            </a:r>
            <a:endParaRPr lang="en-US" dirty="0"/>
          </a:p>
        </p:txBody>
      </p:sp>
      <p:sp>
        <p:nvSpPr>
          <p:cNvPr id="3" name="Text Placeholder 2"/>
          <p:cNvSpPr>
            <a:spLocks noGrp="1"/>
          </p:cNvSpPr>
          <p:nvPr>
            <p:ph type="body" idx="1"/>
          </p:nvPr>
        </p:nvSpPr>
        <p:spPr/>
        <p:txBody>
          <a:bodyPr>
            <a:normAutofit fontScale="85000" lnSpcReduction="20000"/>
          </a:bodyPr>
          <a:lstStyle/>
          <a:p>
            <a:pPr>
              <a:buClr>
                <a:schemeClr val="accent1"/>
              </a:buClr>
              <a:buFont typeface="Wingdings" panose="05000000000000000000" pitchFamily="2" charset="2"/>
              <a:buChar char="q"/>
            </a:pPr>
            <a:r>
              <a:rPr lang="en-US" dirty="0"/>
              <a:t>The </a:t>
            </a:r>
            <a:r>
              <a:rPr lang="en-US" b="1" dirty="0">
                <a:solidFill>
                  <a:srgbClr val="FF0000"/>
                </a:solidFill>
              </a:rPr>
              <a:t>standards</a:t>
            </a:r>
            <a:r>
              <a:rPr lang="en-US" dirty="0"/>
              <a:t> </a:t>
            </a:r>
            <a:r>
              <a:rPr lang="en-US" dirty="0" smtClean="0"/>
              <a:t>tell us what students should know and be able to do, but the standards do </a:t>
            </a:r>
            <a:r>
              <a:rPr lang="en-US" dirty="0"/>
              <a:t>not define how teachers should teach. </a:t>
            </a:r>
            <a:endParaRPr lang="en-US" dirty="0" smtClean="0"/>
          </a:p>
          <a:p>
            <a:pPr>
              <a:buClr>
                <a:schemeClr val="accent1"/>
              </a:buClr>
              <a:buFont typeface="Wingdings" panose="05000000000000000000" pitchFamily="2" charset="2"/>
              <a:buChar char="q"/>
            </a:pPr>
            <a:r>
              <a:rPr lang="en-US" b="1" dirty="0" smtClean="0">
                <a:solidFill>
                  <a:srgbClr val="FF0000"/>
                </a:solidFill>
              </a:rPr>
              <a:t>Curriculum</a:t>
            </a:r>
            <a:r>
              <a:rPr lang="en-US" dirty="0" smtClean="0"/>
              <a:t> is prescribed learning plan toward educational goals </a:t>
            </a:r>
            <a:r>
              <a:rPr lang="en-US" dirty="0"/>
              <a:t>selected by </a:t>
            </a:r>
            <a:r>
              <a:rPr lang="en-US" dirty="0" smtClean="0"/>
              <a:t>a corporation </a:t>
            </a:r>
            <a:r>
              <a:rPr lang="en-US" dirty="0"/>
              <a:t>or school and adopted through the local school </a:t>
            </a:r>
            <a:r>
              <a:rPr lang="en-US" dirty="0" smtClean="0"/>
              <a:t>board (e.g., textbook or instructional materials).</a:t>
            </a:r>
          </a:p>
          <a:p>
            <a:pPr>
              <a:buClr>
                <a:schemeClr val="accent1"/>
              </a:buClr>
              <a:buFont typeface="Wingdings" panose="05000000000000000000" pitchFamily="2" charset="2"/>
              <a:buChar char="q"/>
            </a:pPr>
            <a:r>
              <a:rPr lang="en-US" dirty="0" smtClean="0"/>
              <a:t>The </a:t>
            </a:r>
            <a:r>
              <a:rPr lang="en-US" dirty="0"/>
              <a:t>standards must be complemented by well-developed, aligned, and appropriate </a:t>
            </a:r>
            <a:r>
              <a:rPr lang="en-US" b="1" dirty="0" smtClean="0">
                <a:solidFill>
                  <a:srgbClr val="FF0000"/>
                </a:solidFill>
              </a:rPr>
              <a:t>curriculum materials</a:t>
            </a:r>
            <a:r>
              <a:rPr lang="en-US" dirty="0"/>
              <a:t>, as well as robust and effective instructional best practices. </a:t>
            </a:r>
            <a:endParaRPr lang="en-US" dirty="0" smtClean="0"/>
          </a:p>
          <a:p>
            <a:pPr>
              <a:buClr>
                <a:schemeClr val="accent1"/>
              </a:buClr>
              <a:buFont typeface="Wingdings" panose="05000000000000000000" pitchFamily="2" charset="2"/>
              <a:buChar char="q"/>
            </a:pPr>
            <a:r>
              <a:rPr lang="en-US" dirty="0" smtClean="0"/>
              <a:t>The </a:t>
            </a:r>
            <a:r>
              <a:rPr lang="en-US" dirty="0"/>
              <a:t>standards do not provide differentiation or intervention methods necessary to support and meet the needs of these </a:t>
            </a:r>
            <a:r>
              <a:rPr lang="en-US" dirty="0" smtClean="0"/>
              <a:t>students.  Well-designed </a:t>
            </a:r>
            <a:r>
              <a:rPr lang="en-US" b="1" dirty="0" smtClean="0">
                <a:solidFill>
                  <a:srgbClr val="FF0000"/>
                </a:solidFill>
              </a:rPr>
              <a:t>curriculum materials </a:t>
            </a:r>
            <a:r>
              <a:rPr lang="en-US" dirty="0" smtClean="0"/>
              <a:t>do.</a:t>
            </a:r>
            <a:endParaRPr lang="en-US" dirty="0"/>
          </a:p>
        </p:txBody>
      </p:sp>
      <p:sp>
        <p:nvSpPr>
          <p:cNvPr id="4" name="Footer Placeholder 3"/>
          <p:cNvSpPr>
            <a:spLocks noGrp="1"/>
          </p:cNvSpPr>
          <p:nvPr>
            <p:ph type="ftr" sz="quarter" idx="11"/>
          </p:nvPr>
        </p:nvSpPr>
        <p:spPr>
          <a:xfrm>
            <a:off x="609600" y="6248206"/>
            <a:ext cx="8153400" cy="365125"/>
          </a:xfrm>
        </p:spPr>
        <p:txBody>
          <a:bodyPr/>
          <a:lstStyle/>
          <a:p>
            <a:pPr algn="l"/>
            <a:r>
              <a:rPr lang="en-US" dirty="0" smtClean="0"/>
              <a:t>Source: http</a:t>
            </a:r>
            <a:r>
              <a:rPr lang="en-US" dirty="0"/>
              <a:t>://www.doe.in.gov/sites/default/files/standards/science-standards-overview-05-13-2016.pdf</a:t>
            </a:r>
          </a:p>
        </p:txBody>
      </p:sp>
    </p:spTree>
    <p:extLst>
      <p:ext uri="{BB962C8B-B14F-4D97-AF65-F5344CB8AC3E}">
        <p14:creationId xmlns:p14="http://schemas.microsoft.com/office/powerpoint/2010/main" val="281593514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1457" y="0"/>
            <a:ext cx="8812543" cy="1323439"/>
          </a:xfrm>
          <a:prstGeom prst="rect">
            <a:avLst/>
          </a:prstGeom>
          <a:noFill/>
        </p:spPr>
        <p:txBody>
          <a:bodyPr wrap="square" rtlCol="0">
            <a:spAutoFit/>
          </a:bodyPr>
          <a:lstStyle/>
          <a:p>
            <a:pPr algn="ctr"/>
            <a:r>
              <a:rPr lang="en-US" sz="4000" dirty="0" smtClean="0">
                <a:solidFill>
                  <a:schemeClr val="tx2"/>
                </a:solidFill>
                <a:effectLst>
                  <a:outerShdw blurRad="38100" dist="38100" dir="2700000" algn="tl">
                    <a:srgbClr val="000000">
                      <a:alpha val="43137"/>
                    </a:srgbClr>
                  </a:outerShdw>
                </a:effectLst>
              </a:rPr>
              <a:t>1.) Provides Students with Relevant Phenomenon to Make Sense of a Problem</a:t>
            </a:r>
            <a:endParaRPr lang="en-US" sz="4000" dirty="0">
              <a:solidFill>
                <a:schemeClr val="tx2"/>
              </a:solidFill>
              <a:effectLst>
                <a:outerShdw blurRad="38100" dist="38100" dir="2700000" algn="tl">
                  <a:srgbClr val="000000">
                    <a:alpha val="43137"/>
                  </a:srgbClr>
                </a:outerShdw>
              </a:effectLst>
            </a:endParaRPr>
          </a:p>
        </p:txBody>
      </p:sp>
      <p:sp>
        <p:nvSpPr>
          <p:cNvPr id="8" name="Rectangle 7"/>
          <p:cNvSpPr/>
          <p:nvPr/>
        </p:nvSpPr>
        <p:spPr>
          <a:xfrm>
            <a:off x="6930190" y="5068303"/>
            <a:ext cx="2021305" cy="7098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1457" y="6045168"/>
            <a:ext cx="2868943" cy="707986"/>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5800" y="1905000"/>
            <a:ext cx="3110411" cy="3920839"/>
          </a:xfrm>
          <a:prstGeom prst="rect">
            <a:avLst/>
          </a:prstGeom>
          <a:ln w="12700">
            <a:solidFill>
              <a:schemeClr val="tx1"/>
            </a:solidFill>
          </a:ln>
        </p:spPr>
      </p:pic>
      <p:pic>
        <p:nvPicPr>
          <p:cNvPr id="16" name="Picture 1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24328" y="1924580"/>
            <a:ext cx="3838672" cy="3901259"/>
          </a:xfrm>
          <a:prstGeom prst="rect">
            <a:avLst/>
          </a:prstGeom>
          <a:ln w="12700">
            <a:solidFill>
              <a:schemeClr val="tx1"/>
            </a:solidFill>
          </a:ln>
        </p:spPr>
      </p:pic>
    </p:spTree>
    <p:extLst>
      <p:ext uri="{BB962C8B-B14F-4D97-AF65-F5344CB8AC3E}">
        <p14:creationId xmlns:p14="http://schemas.microsoft.com/office/powerpoint/2010/main" val="3887124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905000"/>
            <a:ext cx="9144000" cy="4560903"/>
          </a:xfrm>
          <a:prstGeom prst="rect">
            <a:avLst/>
          </a:prstGeom>
        </p:spPr>
      </p:pic>
      <p:sp>
        <p:nvSpPr>
          <p:cNvPr id="3" name="Title 1"/>
          <p:cNvSpPr>
            <a:spLocks noGrp="1"/>
          </p:cNvSpPr>
          <p:nvPr>
            <p:ph type="title"/>
          </p:nvPr>
        </p:nvSpPr>
        <p:spPr>
          <a:xfrm>
            <a:off x="26581" y="152400"/>
            <a:ext cx="9144000" cy="990600"/>
          </a:xfrm>
        </p:spPr>
        <p:txBody>
          <a:bodyPr>
            <a:normAutofit fontScale="90000"/>
          </a:bodyPr>
          <a:lstStyle/>
          <a:p>
            <a:r>
              <a:rPr lang="en-US" dirty="0" smtClean="0"/>
              <a:t>2) Provides </a:t>
            </a:r>
            <a:r>
              <a:rPr lang="en-US" dirty="0"/>
              <a:t>guidance </a:t>
            </a:r>
            <a:r>
              <a:rPr lang="en-US" dirty="0" smtClean="0"/>
              <a:t>throughout </a:t>
            </a:r>
            <a:r>
              <a:rPr lang="en-US" dirty="0"/>
              <a:t>the unit for how lessons build on each other</a:t>
            </a:r>
          </a:p>
        </p:txBody>
      </p:sp>
    </p:spTree>
    <p:extLst>
      <p:ext uri="{BB962C8B-B14F-4D97-AF65-F5344CB8AC3E}">
        <p14:creationId xmlns:p14="http://schemas.microsoft.com/office/powerpoint/2010/main" val="279672810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5801" y="-49494"/>
            <a:ext cx="8088200" cy="2677656"/>
          </a:xfrm>
          <a:prstGeom prst="rect">
            <a:avLst/>
          </a:prstGeom>
          <a:noFill/>
        </p:spPr>
        <p:txBody>
          <a:bodyPr wrap="square" rtlCol="0">
            <a:spAutoFit/>
          </a:bodyPr>
          <a:lstStyle/>
          <a:p>
            <a:pPr algn="ctr"/>
            <a:r>
              <a:rPr lang="en-US" sz="4000" dirty="0">
                <a:solidFill>
                  <a:schemeClr val="tx2"/>
                </a:solidFill>
                <a:effectLst>
                  <a:outerShdw blurRad="38100" dist="38100" dir="2700000" algn="tl">
                    <a:srgbClr val="000000">
                      <a:alpha val="43137"/>
                    </a:srgbClr>
                  </a:outerShdw>
                </a:effectLst>
              </a:rPr>
              <a:t>3</a:t>
            </a:r>
            <a:r>
              <a:rPr lang="en-US" sz="4000" dirty="0" smtClean="0">
                <a:solidFill>
                  <a:schemeClr val="tx2"/>
                </a:solidFill>
                <a:effectLst>
                  <a:outerShdw blurRad="38100" dist="38100" dir="2700000" algn="tl">
                    <a:srgbClr val="000000">
                      <a:alpha val="43137"/>
                    </a:srgbClr>
                  </a:outerShdw>
                </a:effectLst>
              </a:rPr>
              <a:t>.) Cross-cutting concepts are called out in the teachers’ guide to show vertical articulation</a:t>
            </a:r>
            <a:endParaRPr lang="en-US" sz="4000" dirty="0" smtClean="0">
              <a:solidFill>
                <a:schemeClr val="accent1"/>
              </a:solidFill>
              <a:effectLst>
                <a:outerShdw blurRad="38100" dist="38100" dir="2700000" algn="tl">
                  <a:srgbClr val="000000">
                    <a:alpha val="43137"/>
                  </a:srgbClr>
                </a:outerShdw>
              </a:effectLst>
            </a:endParaRPr>
          </a:p>
          <a:p>
            <a:pPr algn="ctr"/>
            <a:r>
              <a:rPr lang="en-US" sz="2400" dirty="0" smtClean="0">
                <a:solidFill>
                  <a:schemeClr val="tx2"/>
                </a:solidFill>
                <a:effectLst>
                  <a:outerShdw blurRad="38100" dist="38100" dir="2700000" algn="tl">
                    <a:srgbClr val="000000">
                      <a:alpha val="43137"/>
                    </a:srgbClr>
                  </a:outerShdw>
                </a:effectLst>
              </a:rPr>
              <a:t>: </a:t>
            </a:r>
          </a:p>
          <a:p>
            <a:pPr algn="ctr"/>
            <a:r>
              <a:rPr lang="en-US" sz="2400" dirty="0" smtClean="0">
                <a:solidFill>
                  <a:schemeClr val="tx2"/>
                </a:solidFill>
                <a:effectLst>
                  <a:outerShdw blurRad="38100" dist="38100" dir="2700000" algn="tl">
                    <a:srgbClr val="000000">
                      <a:alpha val="43137"/>
                    </a:srgbClr>
                  </a:outerShdw>
                </a:effectLst>
              </a:rPr>
              <a:t>Educative Features Designed </a:t>
            </a:r>
            <a:r>
              <a:rPr lang="en-US" sz="2400" dirty="0">
                <a:solidFill>
                  <a:schemeClr val="tx2"/>
                </a:solidFill>
                <a:effectLst>
                  <a:outerShdw blurRad="38100" dist="38100" dir="2700000" algn="tl">
                    <a:srgbClr val="000000">
                      <a:alpha val="43137"/>
                    </a:srgbClr>
                  </a:outerShdw>
                </a:effectLst>
              </a:rPr>
              <a:t>to </a:t>
            </a:r>
            <a:r>
              <a:rPr lang="en-US" sz="2400" dirty="0" smtClean="0">
                <a:solidFill>
                  <a:schemeClr val="tx2"/>
                </a:solidFill>
                <a:effectLst>
                  <a:outerShdw blurRad="38100" dist="38100" dir="2700000" algn="tl">
                    <a:srgbClr val="000000">
                      <a:alpha val="43137"/>
                    </a:srgbClr>
                  </a:outerShdw>
                </a:effectLst>
              </a:rPr>
              <a:t>Empower </a:t>
            </a:r>
            <a:r>
              <a:rPr lang="en-US" sz="2400" dirty="0">
                <a:solidFill>
                  <a:schemeClr val="tx2"/>
                </a:solidFill>
                <a:effectLst>
                  <a:outerShdw blurRad="38100" dist="38100" dir="2700000" algn="tl">
                    <a:srgbClr val="000000">
                      <a:alpha val="43137"/>
                    </a:srgbClr>
                  </a:outerShdw>
                </a:effectLst>
              </a:rPr>
              <a:t>all </a:t>
            </a:r>
            <a:r>
              <a:rPr lang="en-US" sz="2400" dirty="0" smtClean="0">
                <a:solidFill>
                  <a:schemeClr val="tx2"/>
                </a:solidFill>
                <a:effectLst>
                  <a:outerShdw blurRad="38100" dist="38100" dir="2700000" algn="tl">
                    <a:srgbClr val="000000">
                      <a:alpha val="43137"/>
                    </a:srgbClr>
                  </a:outerShdw>
                </a:effectLst>
              </a:rPr>
              <a:t>Teachers</a:t>
            </a:r>
          </a:p>
        </p:txBody>
      </p:sp>
      <p:sp>
        <p:nvSpPr>
          <p:cNvPr id="8" name="Rectangle 7"/>
          <p:cNvSpPr/>
          <p:nvPr/>
        </p:nvSpPr>
        <p:spPr>
          <a:xfrm>
            <a:off x="6930190" y="5068303"/>
            <a:ext cx="2021305" cy="7098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graphicFrame>
        <p:nvGraphicFramePr>
          <p:cNvPr id="4" name="Table 3"/>
          <p:cNvGraphicFramePr>
            <a:graphicFrameLocks noGrp="1"/>
          </p:cNvGraphicFramePr>
          <p:nvPr>
            <p:extLst/>
          </p:nvPr>
        </p:nvGraphicFramePr>
        <p:xfrm>
          <a:off x="150839" y="2117639"/>
          <a:ext cx="8800656" cy="3516207"/>
        </p:xfrm>
        <a:graphic>
          <a:graphicData uri="http://schemas.openxmlformats.org/drawingml/2006/table">
            <a:tbl>
              <a:tblPr firstRow="1" bandRow="1">
                <a:tableStyleId>{16D9F66E-5EB9-4882-86FB-DCBF35E3C3E4}</a:tableStyleId>
              </a:tblPr>
              <a:tblGrid>
                <a:gridCol w="1392857"/>
                <a:gridCol w="2881619"/>
                <a:gridCol w="4526180"/>
              </a:tblGrid>
              <a:tr h="1714500">
                <a:tc>
                  <a:txBody>
                    <a:bodyPr/>
                    <a:lstStyle/>
                    <a:p>
                      <a:endParaRPr lang="en-US" sz="1400" dirty="0"/>
                    </a:p>
                  </a:txBody>
                  <a:tcPr marL="68580" marR="68580" marT="34290" marB="34290">
                    <a:gradFill>
                      <a:gsLst>
                        <a:gs pos="37000">
                          <a:schemeClr val="accent4">
                            <a:lumMod val="40000"/>
                            <a:lumOff val="60000"/>
                          </a:schemeClr>
                        </a:gs>
                        <a:gs pos="68000">
                          <a:schemeClr val="accent4">
                            <a:lumMod val="60000"/>
                            <a:lumOff val="40000"/>
                          </a:schemeClr>
                        </a:gs>
                        <a:gs pos="87000">
                          <a:schemeClr val="accent4">
                            <a:lumMod val="60000"/>
                            <a:lumOff val="40000"/>
                          </a:schemeClr>
                        </a:gs>
                        <a:gs pos="91500">
                          <a:schemeClr val="accent4">
                            <a:lumMod val="40000"/>
                            <a:lumOff val="60000"/>
                          </a:schemeClr>
                        </a:gs>
                        <a:gs pos="100000">
                          <a:schemeClr val="accent4">
                            <a:lumMod val="20000"/>
                            <a:lumOff val="80000"/>
                            <a:alpha val="57000"/>
                          </a:schemeClr>
                        </a:gs>
                      </a:gsLst>
                      <a:lin ang="540000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Point-of-use call-out boxes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t>describe how students are engaging with the </a:t>
                      </a:r>
                      <a:r>
                        <a:rPr lang="en-US" sz="1400" i="1" dirty="0" smtClean="0"/>
                        <a:t>Science and Engineering Practices</a:t>
                      </a:r>
                      <a:r>
                        <a:rPr lang="en-US" sz="1400" dirty="0" smtClean="0"/>
                        <a:t> and </a:t>
                      </a:r>
                      <a:r>
                        <a:rPr lang="en-US" sz="1400" i="1" dirty="0" smtClean="0"/>
                        <a:t>Crosscutting Concepts</a:t>
                      </a:r>
                      <a:r>
                        <a:rPr lang="en-US" sz="1400" dirty="0" smtClean="0"/>
                        <a:t>. </a:t>
                      </a:r>
                    </a:p>
                  </a:txBody>
                  <a:tcPr marL="68580" marR="68580" marT="34290" marB="34290">
                    <a:gradFill>
                      <a:gsLst>
                        <a:gs pos="37000">
                          <a:schemeClr val="accent4">
                            <a:lumMod val="40000"/>
                            <a:lumOff val="60000"/>
                          </a:schemeClr>
                        </a:gs>
                        <a:gs pos="68000">
                          <a:schemeClr val="accent4">
                            <a:lumMod val="60000"/>
                            <a:lumOff val="40000"/>
                          </a:schemeClr>
                        </a:gs>
                        <a:gs pos="87000">
                          <a:schemeClr val="accent4">
                            <a:lumMod val="60000"/>
                            <a:lumOff val="40000"/>
                          </a:schemeClr>
                        </a:gs>
                        <a:gs pos="91500">
                          <a:schemeClr val="accent4">
                            <a:lumMod val="40000"/>
                            <a:lumOff val="60000"/>
                          </a:schemeClr>
                        </a:gs>
                        <a:gs pos="100000">
                          <a:schemeClr val="accent4">
                            <a:lumMod val="20000"/>
                            <a:lumOff val="80000"/>
                            <a:alpha val="57000"/>
                          </a:schemeClr>
                        </a:gs>
                      </a:gsLst>
                      <a:lin ang="5400000" scaled="1"/>
                    </a:gradFill>
                  </a:tcPr>
                </a:tc>
                <a:tc>
                  <a:txBody>
                    <a:bodyPr/>
                    <a:lstStyle/>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smtClean="0"/>
                    </a:p>
                    <a:p>
                      <a:endParaRPr lang="en-US" sz="1400" dirty="0"/>
                    </a:p>
                  </a:txBody>
                  <a:tcPr marL="68580" marR="68580" marT="34290" marB="34290">
                    <a:gradFill>
                      <a:gsLst>
                        <a:gs pos="37000">
                          <a:schemeClr val="accent4">
                            <a:lumMod val="40000"/>
                            <a:lumOff val="60000"/>
                          </a:schemeClr>
                        </a:gs>
                        <a:gs pos="68000">
                          <a:schemeClr val="accent4">
                            <a:lumMod val="60000"/>
                            <a:lumOff val="40000"/>
                          </a:schemeClr>
                        </a:gs>
                        <a:gs pos="87000">
                          <a:schemeClr val="accent4">
                            <a:lumMod val="60000"/>
                            <a:lumOff val="40000"/>
                          </a:schemeClr>
                        </a:gs>
                        <a:gs pos="91500">
                          <a:schemeClr val="accent4">
                            <a:lumMod val="40000"/>
                            <a:lumOff val="60000"/>
                          </a:schemeClr>
                        </a:gs>
                        <a:gs pos="100000">
                          <a:schemeClr val="accent4">
                            <a:lumMod val="20000"/>
                            <a:lumOff val="80000"/>
                            <a:alpha val="57000"/>
                          </a:schemeClr>
                        </a:gs>
                      </a:gsLst>
                      <a:lin ang="5400000" scaled="1"/>
                    </a:gradFill>
                  </a:tcPr>
                </a:tc>
              </a:tr>
              <a:tr h="1740747">
                <a:tc>
                  <a:txBody>
                    <a:bodyPr/>
                    <a:lstStyle/>
                    <a:p>
                      <a:endParaRPr lang="en-US" sz="1400" dirty="0"/>
                    </a:p>
                  </a:txBody>
                  <a:tcPr marL="68580" marR="68580" marT="34290" marB="34290">
                    <a:gradFill>
                      <a:gsLst>
                        <a:gs pos="37000">
                          <a:schemeClr val="accent4">
                            <a:lumMod val="40000"/>
                            <a:lumOff val="60000"/>
                          </a:schemeClr>
                        </a:gs>
                        <a:gs pos="68000">
                          <a:schemeClr val="accent4">
                            <a:lumMod val="60000"/>
                            <a:lumOff val="40000"/>
                          </a:schemeClr>
                        </a:gs>
                        <a:gs pos="87000">
                          <a:schemeClr val="accent4">
                            <a:lumMod val="60000"/>
                            <a:lumOff val="40000"/>
                          </a:schemeClr>
                        </a:gs>
                        <a:gs pos="91500">
                          <a:schemeClr val="accent4">
                            <a:lumMod val="40000"/>
                            <a:lumOff val="60000"/>
                          </a:schemeClr>
                        </a:gs>
                        <a:gs pos="100000">
                          <a:schemeClr val="accent4">
                            <a:lumMod val="20000"/>
                            <a:lumOff val="80000"/>
                            <a:alpha val="57000"/>
                          </a:schemeClr>
                        </a:gs>
                      </a:gsLst>
                      <a:lin ang="5400000" scaled="1"/>
                    </a:gra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smtClean="0"/>
                        <a:t>Point-of-use call-out boxes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i="1" dirty="0" smtClean="0"/>
                        <a:t>alert you to places in the lessons where common student misconceptions may appear or may be able to be addressed.</a:t>
                      </a:r>
                    </a:p>
                  </a:txBody>
                  <a:tcPr marL="68580" marR="68580" marT="34290" marB="34290">
                    <a:gradFill>
                      <a:gsLst>
                        <a:gs pos="37000">
                          <a:schemeClr val="accent4">
                            <a:lumMod val="40000"/>
                            <a:lumOff val="60000"/>
                          </a:schemeClr>
                        </a:gs>
                        <a:gs pos="68000">
                          <a:schemeClr val="accent4">
                            <a:lumMod val="60000"/>
                            <a:lumOff val="40000"/>
                          </a:schemeClr>
                        </a:gs>
                        <a:gs pos="87000">
                          <a:schemeClr val="accent4">
                            <a:lumMod val="60000"/>
                            <a:lumOff val="40000"/>
                          </a:schemeClr>
                        </a:gs>
                        <a:gs pos="91500">
                          <a:schemeClr val="accent4">
                            <a:lumMod val="40000"/>
                            <a:lumOff val="60000"/>
                          </a:schemeClr>
                        </a:gs>
                        <a:gs pos="100000">
                          <a:schemeClr val="accent4">
                            <a:lumMod val="20000"/>
                            <a:lumOff val="80000"/>
                            <a:alpha val="57000"/>
                          </a:schemeClr>
                        </a:gs>
                      </a:gsLst>
                      <a:lin ang="5400000" scaled="1"/>
                    </a:gradFill>
                  </a:tcPr>
                </a:tc>
                <a:tc>
                  <a:txBody>
                    <a:bodyPr/>
                    <a:lstStyle/>
                    <a:p>
                      <a:endParaRPr lang="en-US" sz="1400" dirty="0"/>
                    </a:p>
                  </a:txBody>
                  <a:tcPr marL="68580" marR="68580" marT="34290" marB="34290">
                    <a:gradFill>
                      <a:gsLst>
                        <a:gs pos="37000">
                          <a:schemeClr val="accent4">
                            <a:lumMod val="40000"/>
                            <a:lumOff val="60000"/>
                          </a:schemeClr>
                        </a:gs>
                        <a:gs pos="68000">
                          <a:schemeClr val="accent4">
                            <a:lumMod val="60000"/>
                            <a:lumOff val="40000"/>
                          </a:schemeClr>
                        </a:gs>
                        <a:gs pos="87000">
                          <a:schemeClr val="accent4">
                            <a:lumMod val="60000"/>
                            <a:lumOff val="40000"/>
                          </a:schemeClr>
                        </a:gs>
                        <a:gs pos="91500">
                          <a:schemeClr val="accent4">
                            <a:lumMod val="40000"/>
                            <a:lumOff val="60000"/>
                          </a:schemeClr>
                        </a:gs>
                        <a:gs pos="100000">
                          <a:schemeClr val="accent4">
                            <a:lumMod val="20000"/>
                            <a:lumOff val="80000"/>
                            <a:alpha val="57000"/>
                          </a:schemeClr>
                        </a:gs>
                      </a:gsLst>
                      <a:lin ang="5400000" scaled="1"/>
                    </a:gradFill>
                  </a:tcPr>
                </a:tc>
              </a:tr>
            </a:tbl>
          </a:graphicData>
        </a:graphic>
      </p:graphicFrame>
      <p:sp>
        <p:nvSpPr>
          <p:cNvPr id="7" name="Oval 6"/>
          <p:cNvSpPr/>
          <p:nvPr/>
        </p:nvSpPr>
        <p:spPr>
          <a:xfrm>
            <a:off x="369577" y="2480890"/>
            <a:ext cx="940661" cy="940661"/>
          </a:xfrm>
          <a:prstGeom prst="ellipse">
            <a:avLst/>
          </a:prstGeom>
          <a:blipFill>
            <a:blip r:embed="rId3" cstate="print">
              <a:extLst>
                <a:ext uri="{28A0092B-C50C-407E-A947-70E740481C1C}">
                  <a14:useLocalDpi xmlns:a14="http://schemas.microsoft.com/office/drawing/2010/main"/>
                </a:ext>
              </a:extLst>
            </a:blip>
            <a:srcRect/>
            <a:stretch>
              <a:fillRect t="-5000" b="-5000"/>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sp>
        <p:nvSpPr>
          <p:cNvPr id="9" name="Oval 8"/>
          <p:cNvSpPr/>
          <p:nvPr/>
        </p:nvSpPr>
        <p:spPr>
          <a:xfrm>
            <a:off x="369577" y="4127642"/>
            <a:ext cx="940661" cy="940661"/>
          </a:xfrm>
          <a:prstGeom prst="ellipse">
            <a:avLst/>
          </a:prstGeom>
          <a:blipFill rotWithShape="1">
            <a:blip r:embed="rId4" cstate="email">
              <a:extLst>
                <a:ext uri="{28A0092B-C50C-407E-A947-70E740481C1C}">
                  <a14:useLocalDpi xmlns:a14="http://schemas.microsoft.com/office/drawing/2010/main"/>
                </a:ext>
              </a:extLst>
            </a:blip>
            <a:stretch>
              <a:fillRect/>
            </a:stretch>
          </a:blipFill>
        </p:spPr>
        <p:style>
          <a:lnRef idx="2">
            <a:schemeClr val="accent6">
              <a:shade val="80000"/>
              <a:hueOff val="0"/>
              <a:satOff val="0"/>
              <a:lumOff val="0"/>
              <a:alphaOff val="0"/>
            </a:schemeClr>
          </a:lnRef>
          <a:fillRef idx="1">
            <a:scrgbClr r="0" g="0" b="0"/>
          </a:fillRef>
          <a:effectRef idx="0">
            <a:schemeClr val="accent6">
              <a:tint val="40000"/>
              <a:hueOff val="0"/>
              <a:satOff val="0"/>
              <a:lumOff val="0"/>
              <a:alphaOff val="0"/>
            </a:schemeClr>
          </a:effectRef>
          <a:fontRef idx="minor">
            <a:schemeClr val="lt1">
              <a:hueOff val="0"/>
              <a:satOff val="0"/>
              <a:lumOff val="0"/>
              <a:alphaOff val="0"/>
            </a:schemeClr>
          </a:fontRef>
        </p:style>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82065" y="2191779"/>
            <a:ext cx="1505787" cy="1570785"/>
          </a:xfrm>
          <a:prstGeom prst="rect">
            <a:avLst/>
          </a:prstGeom>
        </p:spPr>
      </p:pic>
      <p:pic>
        <p:nvPicPr>
          <p:cNvPr id="13" name="Picture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0451" y="2164664"/>
            <a:ext cx="1844434" cy="1607099"/>
          </a:xfrm>
          <a:prstGeom prst="rect">
            <a:avLst/>
          </a:prstGeom>
        </p:spPr>
      </p:pic>
      <p:pic>
        <p:nvPicPr>
          <p:cNvPr id="14" name="Picture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053496" y="3930402"/>
            <a:ext cx="3036094" cy="1493044"/>
          </a:xfrm>
          <a:prstGeom prst="rect">
            <a:avLst/>
          </a:prstGeom>
        </p:spPr>
      </p:pic>
      <p:pic>
        <p:nvPicPr>
          <p:cNvPr id="11" name="Picture 1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31457" y="6045168"/>
            <a:ext cx="2868943" cy="707986"/>
          </a:xfrm>
          <a:prstGeom prst="rect">
            <a:avLst/>
          </a:prstGeom>
        </p:spPr>
      </p:pic>
    </p:spTree>
    <p:extLst>
      <p:ext uri="{BB962C8B-B14F-4D97-AF65-F5344CB8AC3E}">
        <p14:creationId xmlns:p14="http://schemas.microsoft.com/office/powerpoint/2010/main" val="829596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153400" cy="990600"/>
          </a:xfrm>
        </p:spPr>
        <p:txBody>
          <a:bodyPr>
            <a:normAutofit fontScale="90000"/>
          </a:bodyPr>
          <a:lstStyle/>
          <a:p>
            <a:r>
              <a:rPr lang="en-US" i="1" dirty="0" smtClean="0"/>
              <a:t>Good </a:t>
            </a:r>
            <a:r>
              <a:rPr lang="en-US" i="1" dirty="0"/>
              <a:t>Thinking</a:t>
            </a:r>
            <a:r>
              <a:rPr lang="en-US" i="1" dirty="0" smtClean="0"/>
              <a:t>! </a:t>
            </a:r>
            <a:r>
              <a:rPr lang="en-US" dirty="0" smtClean="0"/>
              <a:t>Webisodes</a:t>
            </a:r>
            <a:r>
              <a:rPr lang="en-US" i="1" dirty="0" smtClean="0"/>
              <a:t> </a:t>
            </a:r>
            <a:r>
              <a:rPr lang="en-US" dirty="0" smtClean="0"/>
              <a:t>highlight cross-cutting themes: </a:t>
            </a:r>
            <a:r>
              <a:rPr lang="en-US" sz="2700" dirty="0">
                <a:hlinkClick r:id="rId3"/>
              </a:rPr>
              <a:t>https://ssec.si.edu/node/473</a:t>
            </a:r>
            <a:r>
              <a:rPr lang="en-US" dirty="0"/>
              <a:t> </a:t>
            </a:r>
            <a:br>
              <a:rPr lang="en-US" dirty="0"/>
            </a:br>
            <a:endParaRPr lang="en-US" dirty="0"/>
          </a:p>
        </p:txBody>
      </p:sp>
      <p:sp>
        <p:nvSpPr>
          <p:cNvPr id="3" name="Content Placeholder 2"/>
          <p:cNvSpPr>
            <a:spLocks noGrp="1"/>
          </p:cNvSpPr>
          <p:nvPr>
            <p:ph idx="4294967295"/>
          </p:nvPr>
        </p:nvSpPr>
        <p:spPr>
          <a:xfrm>
            <a:off x="457200" y="1600200"/>
            <a:ext cx="7886700" cy="795596"/>
          </a:xfrm>
          <a:prstGeom prst="rect">
            <a:avLst/>
          </a:prstGeom>
        </p:spPr>
        <p:txBody>
          <a:bodyPr>
            <a:noAutofit/>
          </a:bodyPr>
          <a:lstStyle/>
          <a:p>
            <a:r>
              <a:rPr lang="en-US" sz="2000" dirty="0" smtClean="0"/>
              <a:t>A </a:t>
            </a:r>
            <a:r>
              <a:rPr lang="en-US" sz="2000" dirty="0" smtClean="0">
                <a:solidFill>
                  <a:srgbClr val="FF0000"/>
                </a:solidFill>
              </a:rPr>
              <a:t>free </a:t>
            </a:r>
            <a:r>
              <a:rPr lang="en-US" sz="2000" dirty="0" smtClean="0"/>
              <a:t>web video series for teachers on “the science of teaching science.” Each video comes with a professional development discussion guide and citations for all misconceptions research.</a:t>
            </a:r>
          </a:p>
        </p:txBody>
      </p:sp>
      <p:pic>
        <p:nvPicPr>
          <p:cNvPr id="7" name="Picture 1" descr="S:\COMMON3-ndrive\6_EXECUTIVE OFFICE FOLDERS\BHackley\NewSSECLogoForBernadette-02-19-2013\NewB-FlushL-Block-Sun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SGTA_Logo1.png">
            <a:hlinkClick r:id="rId5"/>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133600" y="2479617"/>
            <a:ext cx="5334000" cy="3447846"/>
          </a:xfrm>
          <a:prstGeom prst="rect">
            <a:avLst/>
          </a:prstGeom>
        </p:spPr>
      </p:pic>
    </p:spTree>
    <p:extLst>
      <p:ext uri="{BB962C8B-B14F-4D97-AF65-F5344CB8AC3E}">
        <p14:creationId xmlns:p14="http://schemas.microsoft.com/office/powerpoint/2010/main" val="141068829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600200"/>
            <a:ext cx="8229600" cy="4525963"/>
          </a:xfrm>
          <a:prstGeom prst="rect">
            <a:avLst/>
          </a:prstGeom>
        </p:spPr>
        <p:txBody>
          <a:bodyPr>
            <a:normAutofit fontScale="77500" lnSpcReduction="20000"/>
          </a:bodyPr>
          <a:lstStyle/>
          <a:p>
            <a:pPr>
              <a:buClr>
                <a:schemeClr val="accent1"/>
              </a:buClr>
              <a:buFont typeface="Wingdings" panose="05000000000000000000" pitchFamily="2" charset="2"/>
              <a:buChar char="q"/>
            </a:pPr>
            <a:r>
              <a:rPr lang="en-US" dirty="0" smtClean="0"/>
              <a:t>Who is the Smithsonian Science Education Center?</a:t>
            </a:r>
          </a:p>
          <a:p>
            <a:pPr>
              <a:buClr>
                <a:schemeClr val="accent1"/>
              </a:buClr>
              <a:buFont typeface="Wingdings" panose="05000000000000000000" pitchFamily="2" charset="2"/>
              <a:buChar char="q"/>
            </a:pPr>
            <a:r>
              <a:rPr lang="en-US" dirty="0" smtClean="0"/>
              <a:t>What do we do?</a:t>
            </a:r>
          </a:p>
          <a:p>
            <a:pPr>
              <a:buClr>
                <a:schemeClr val="accent1"/>
              </a:buClr>
              <a:buFont typeface="Wingdings" panose="05000000000000000000" pitchFamily="2" charset="2"/>
              <a:buChar char="q"/>
            </a:pPr>
            <a:r>
              <a:rPr lang="en-US" dirty="0" smtClean="0"/>
              <a:t>Why do we do it?</a:t>
            </a:r>
          </a:p>
          <a:p>
            <a:pPr>
              <a:buClr>
                <a:schemeClr val="accent1"/>
              </a:buClr>
              <a:buFont typeface="Wingdings" panose="05000000000000000000" pitchFamily="2" charset="2"/>
              <a:buChar char="q"/>
            </a:pPr>
            <a:r>
              <a:rPr lang="en-US" dirty="0" smtClean="0"/>
              <a:t>Let’s try it!</a:t>
            </a:r>
          </a:p>
          <a:p>
            <a:pPr>
              <a:buClr>
                <a:schemeClr val="accent1"/>
              </a:buClr>
              <a:buFont typeface="Wingdings" panose="05000000000000000000" pitchFamily="2" charset="2"/>
              <a:buChar char="q"/>
            </a:pPr>
            <a:r>
              <a:rPr lang="en-US" dirty="0" smtClean="0"/>
              <a:t>How is science teaching changing nationally?</a:t>
            </a:r>
          </a:p>
          <a:p>
            <a:pPr>
              <a:buClr>
                <a:schemeClr val="accent1"/>
              </a:buClr>
              <a:buFont typeface="Wingdings" panose="05000000000000000000" pitchFamily="2" charset="2"/>
              <a:buChar char="q"/>
            </a:pPr>
            <a:r>
              <a:rPr lang="en-US" dirty="0" smtClean="0"/>
              <a:t>How is science teaching changing in NYS?</a:t>
            </a:r>
          </a:p>
          <a:p>
            <a:pPr>
              <a:buClr>
                <a:schemeClr val="accent1"/>
              </a:buClr>
              <a:buFont typeface="Wingdings" panose="05000000000000000000" pitchFamily="2" charset="2"/>
              <a:buChar char="q"/>
            </a:pPr>
            <a:r>
              <a:rPr lang="en-US" dirty="0" smtClean="0"/>
              <a:t>What should you look for in curriculum materials that promote 3-dimensional?</a:t>
            </a:r>
          </a:p>
          <a:p>
            <a:pPr>
              <a:buClr>
                <a:schemeClr val="accent1"/>
              </a:buClr>
              <a:buFont typeface="Wingdings" panose="05000000000000000000" pitchFamily="2" charset="2"/>
              <a:buChar char="q"/>
            </a:pPr>
            <a:r>
              <a:rPr lang="en-US" dirty="0" smtClean="0"/>
              <a:t>Does this type of teaching work? </a:t>
            </a:r>
            <a:r>
              <a:rPr lang="en-US" smtClean="0"/>
              <a:t>Key findings.</a:t>
            </a:r>
            <a:endParaRPr lang="en-US" dirty="0" smtClean="0"/>
          </a:p>
          <a:p>
            <a:pPr>
              <a:buClr>
                <a:schemeClr val="accent1"/>
              </a:buClr>
              <a:buFont typeface="Wingdings" panose="05000000000000000000" pitchFamily="2" charset="2"/>
              <a:buChar char="q"/>
            </a:pPr>
            <a:r>
              <a:rPr lang="en-US" dirty="0" smtClean="0"/>
              <a:t>Why </a:t>
            </a:r>
            <a:r>
              <a:rPr lang="en-US" dirty="0"/>
              <a:t>is this approach to teaching science so </a:t>
            </a:r>
            <a:r>
              <a:rPr lang="en-US" dirty="0" smtClean="0"/>
              <a:t>important today?</a:t>
            </a:r>
            <a:endParaRPr lang="en-US" dirty="0"/>
          </a:p>
          <a:p>
            <a:pPr>
              <a:buClr>
                <a:schemeClr val="accent1"/>
              </a:buClr>
              <a:buFont typeface="Wingdings" panose="05000000000000000000" pitchFamily="2" charset="2"/>
              <a:buChar char="q"/>
            </a:pPr>
            <a:r>
              <a:rPr lang="en-US" dirty="0" smtClean="0"/>
              <a:t>Closing thoughts.</a:t>
            </a:r>
          </a:p>
          <a:p>
            <a:pPr marL="0" indent="0">
              <a:buNone/>
            </a:pPr>
            <a:endParaRPr lang="en-US" dirty="0" smtClean="0"/>
          </a:p>
        </p:txBody>
      </p:sp>
      <p:sp>
        <p:nvSpPr>
          <p:cNvPr id="4" name="Title 1"/>
          <p:cNvSpPr>
            <a:spLocks noGrp="1"/>
          </p:cNvSpPr>
          <p:nvPr>
            <p:ph type="title"/>
          </p:nvPr>
        </p:nvSpPr>
        <p:spPr>
          <a:xfrm>
            <a:off x="609600" y="228600"/>
            <a:ext cx="8153400" cy="990600"/>
          </a:xfrm>
        </p:spPr>
        <p:txBody>
          <a:bodyPr>
            <a:normAutofit/>
          </a:bodyPr>
          <a:lstStyle/>
          <a:p>
            <a:r>
              <a:rPr lang="en-US" dirty="0" smtClean="0"/>
              <a:t>Agenda</a:t>
            </a:r>
            <a:endParaRPr lang="en-US" dirty="0"/>
          </a:p>
        </p:txBody>
      </p:sp>
    </p:spTree>
    <p:extLst>
      <p:ext uri="{BB962C8B-B14F-4D97-AF65-F5344CB8AC3E}">
        <p14:creationId xmlns:p14="http://schemas.microsoft.com/office/powerpoint/2010/main" val="909936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930190" y="5068303"/>
            <a:ext cx="2021305" cy="70986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350"/>
          </a:p>
        </p:txBody>
      </p:sp>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2264" y="2500121"/>
            <a:ext cx="2887498" cy="2165624"/>
          </a:xfrm>
          <a:prstGeom prst="rect">
            <a:avLst/>
          </a:prstGeom>
        </p:spPr>
      </p:pic>
      <p:pic>
        <p:nvPicPr>
          <p:cNvPr id="3" name="Picture 2"/>
          <p:cNvPicPr>
            <a:picLocks noChangeAspect="1"/>
          </p:cNvPicPr>
          <p:nvPr/>
        </p:nvPicPr>
        <p:blipFill>
          <a:blip r:embed="rId5" cstate="print"/>
          <a:stretch>
            <a:fillRect/>
          </a:stretch>
        </p:blipFill>
        <p:spPr>
          <a:xfrm>
            <a:off x="3059487" y="1845527"/>
            <a:ext cx="3334961" cy="4323096"/>
          </a:xfrm>
          <a:prstGeom prst="rect">
            <a:avLst/>
          </a:prstGeom>
          <a:ln w="12700">
            <a:solidFill>
              <a:schemeClr val="tx1"/>
            </a:solidFill>
          </a:ln>
        </p:spPr>
      </p:pic>
      <p:pic>
        <p:nvPicPr>
          <p:cNvPr id="22" name="Picture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836569" y="2425639"/>
            <a:ext cx="2307431" cy="1914525"/>
          </a:xfrm>
          <a:prstGeom prst="rect">
            <a:avLst/>
          </a:prstGeom>
        </p:spPr>
      </p:pic>
      <p:pic>
        <p:nvPicPr>
          <p:cNvPr id="23" name="Picture 2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872287" y="4481539"/>
            <a:ext cx="2271713" cy="1100138"/>
          </a:xfrm>
          <a:prstGeom prst="rect">
            <a:avLst/>
          </a:prstGeom>
        </p:spPr>
      </p:pic>
      <p:cxnSp>
        <p:nvCxnSpPr>
          <p:cNvPr id="25" name="Straight Arrow Connector 24"/>
          <p:cNvCxnSpPr/>
          <p:nvPr/>
        </p:nvCxnSpPr>
        <p:spPr>
          <a:xfrm>
            <a:off x="2286000" y="4327224"/>
            <a:ext cx="214673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Left Brace 27"/>
          <p:cNvSpPr/>
          <p:nvPr/>
        </p:nvSpPr>
        <p:spPr>
          <a:xfrm>
            <a:off x="6198077" y="2873964"/>
            <a:ext cx="697901" cy="2651814"/>
          </a:xfrm>
          <a:prstGeom prst="leftBrace">
            <a:avLst>
              <a:gd name="adj1" fmla="val 8333"/>
              <a:gd name="adj2" fmla="val 58026"/>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2" name="Title 5"/>
          <p:cNvSpPr txBox="1">
            <a:spLocks/>
          </p:cNvSpPr>
          <p:nvPr/>
        </p:nvSpPr>
        <p:spPr>
          <a:xfrm>
            <a:off x="992151" y="152400"/>
            <a:ext cx="7772400" cy="1470025"/>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dirty="0"/>
          </a:p>
        </p:txBody>
      </p:sp>
      <p:sp>
        <p:nvSpPr>
          <p:cNvPr id="13" name="TextBox 12"/>
          <p:cNvSpPr txBox="1"/>
          <p:nvPr/>
        </p:nvSpPr>
        <p:spPr>
          <a:xfrm>
            <a:off x="641873" y="176561"/>
            <a:ext cx="8170191" cy="1846659"/>
          </a:xfrm>
          <a:prstGeom prst="rect">
            <a:avLst/>
          </a:prstGeom>
          <a:noFill/>
        </p:spPr>
        <p:txBody>
          <a:bodyPr wrap="square" rtlCol="0">
            <a:spAutoFit/>
          </a:bodyPr>
          <a:lstStyle/>
          <a:p>
            <a:pPr algn="ctr"/>
            <a:r>
              <a:rPr lang="en-US" sz="3200" dirty="0">
                <a:solidFill>
                  <a:schemeClr val="tx2"/>
                </a:solidFill>
                <a:effectLst>
                  <a:outerShdw blurRad="38100" dist="38100" dir="2700000" algn="tl">
                    <a:srgbClr val="000000">
                      <a:alpha val="43137"/>
                    </a:srgbClr>
                  </a:outerShdw>
                </a:effectLst>
              </a:rPr>
              <a:t>4</a:t>
            </a:r>
            <a:r>
              <a:rPr lang="en-US" sz="3200" dirty="0" smtClean="0">
                <a:solidFill>
                  <a:schemeClr val="tx2"/>
                </a:solidFill>
                <a:effectLst>
                  <a:outerShdw blurRad="38100" dist="38100" dir="2700000" algn="tl">
                    <a:srgbClr val="000000">
                      <a:alpha val="43137"/>
                    </a:srgbClr>
                  </a:outerShdw>
                </a:effectLst>
              </a:rPr>
              <a:t>.) Appropriate math, reading</a:t>
            </a:r>
            <a:r>
              <a:rPr lang="en-US" sz="3200" dirty="0">
                <a:solidFill>
                  <a:schemeClr val="tx2"/>
                </a:solidFill>
                <a:effectLst>
                  <a:outerShdw blurRad="38100" dist="38100" dir="2700000" algn="tl">
                    <a:srgbClr val="000000">
                      <a:alpha val="43137"/>
                    </a:srgbClr>
                  </a:outerShdw>
                </a:effectLst>
              </a:rPr>
              <a:t>, writing, listening, and/or speaking </a:t>
            </a:r>
            <a:r>
              <a:rPr lang="en-US" sz="3200" dirty="0" smtClean="0">
                <a:solidFill>
                  <a:schemeClr val="tx2"/>
                </a:solidFill>
                <a:effectLst>
                  <a:outerShdw blurRad="38100" dist="38100" dir="2700000" algn="tl">
                    <a:srgbClr val="000000">
                      <a:alpha val="43137"/>
                    </a:srgbClr>
                  </a:outerShdw>
                </a:effectLst>
              </a:rPr>
              <a:t>activities are integrated into the lesson.</a:t>
            </a:r>
          </a:p>
          <a:p>
            <a:pPr marL="285750" indent="-285750">
              <a:buFont typeface="Arial" panose="020B0604020202020204" pitchFamily="34" charset="0"/>
              <a:buChar char="•"/>
            </a:pPr>
            <a:endParaRPr lang="en-US" dirty="0"/>
          </a:p>
        </p:txBody>
      </p:sp>
      <p:pic>
        <p:nvPicPr>
          <p:cNvPr id="14" name="Picture 1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1660" y="6019800"/>
            <a:ext cx="2749441" cy="678496"/>
          </a:xfrm>
          <a:prstGeom prst="rect">
            <a:avLst/>
          </a:prstGeom>
        </p:spPr>
      </p:pic>
      <p:sp>
        <p:nvSpPr>
          <p:cNvPr id="2" name="Rounded Rectangle 1"/>
          <p:cNvSpPr/>
          <p:nvPr/>
        </p:nvSpPr>
        <p:spPr>
          <a:xfrm>
            <a:off x="6804985" y="2743200"/>
            <a:ext cx="2271713" cy="167946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1017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5E-6 -3.7037E-6 L -0.00261 0.21667 " pathEditMode="relative" rAng="0" ptsTypes="AA">
                                      <p:cBhvr>
                                        <p:cTn id="6" dur="2000" fill="hold"/>
                                        <p:tgtEl>
                                          <p:spTgt spid="2"/>
                                        </p:tgtEl>
                                        <p:attrNameLst>
                                          <p:attrName>ppt_x</p:attrName>
                                          <p:attrName>ppt_y</p:attrName>
                                        </p:attrNameLst>
                                      </p:cBhvr>
                                      <p:rCtr x="-139" y="1083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Provides Differentiation Tips for ELLs</a:t>
            </a:r>
            <a:endParaRPr lang="en-US" dirty="0"/>
          </a:p>
        </p:txBody>
      </p:sp>
      <p:pic>
        <p:nvPicPr>
          <p:cNvPr id="5" name="Content Placeholder 4"/>
          <p:cNvPicPr>
            <a:picLocks noGrp="1" noChangeAspect="1"/>
          </p:cNvPicPr>
          <p:nvPr>
            <p:ph sz="quarter" idx="13"/>
          </p:nvPr>
        </p:nvPicPr>
        <p:blipFill rotWithShape="1">
          <a:blip r:embed="rId2" cstate="screen">
            <a:extLst>
              <a:ext uri="{28A0092B-C50C-407E-A947-70E740481C1C}">
                <a14:useLocalDpi xmlns:a14="http://schemas.microsoft.com/office/drawing/2010/main"/>
              </a:ext>
            </a:extLst>
          </a:blip>
          <a:srcRect/>
          <a:stretch/>
        </p:blipFill>
        <p:spPr>
          <a:xfrm rot="5400000">
            <a:off x="1863451" y="1565549"/>
            <a:ext cx="5112297" cy="5029200"/>
          </a:xfrm>
        </p:spPr>
      </p:pic>
    </p:spTree>
    <p:extLst>
      <p:ext uri="{BB962C8B-B14F-4D97-AF65-F5344CB8AC3E}">
        <p14:creationId xmlns:p14="http://schemas.microsoft.com/office/powerpoint/2010/main" val="3573596563"/>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r>
              <a:rPr lang="en-US" dirty="0" smtClean="0"/>
              <a:t>Uses Games and Apps to Support Differentiated Learning </a:t>
            </a:r>
            <a:r>
              <a:rPr lang="en-US" sz="2700" dirty="0" smtClean="0">
                <a:hlinkClick r:id="rId3"/>
              </a:rPr>
              <a:t>https</a:t>
            </a:r>
            <a:r>
              <a:rPr lang="en-US" sz="2700" dirty="0">
                <a:hlinkClick r:id="rId3"/>
              </a:rPr>
              <a:t>://</a:t>
            </a:r>
            <a:r>
              <a:rPr lang="en-US" sz="2700" dirty="0" smtClean="0">
                <a:hlinkClick r:id="rId3"/>
              </a:rPr>
              <a:t>ssec.si.edu/game-center</a:t>
            </a:r>
            <a:r>
              <a:rPr lang="en-US" sz="2700" dirty="0" smtClean="0"/>
              <a:t> </a:t>
            </a:r>
            <a:endParaRPr lang="en-US" dirty="0"/>
          </a:p>
        </p:txBody>
      </p:sp>
      <p:pic>
        <p:nvPicPr>
          <p:cNvPr id="5" name="Picture 1" descr="S:\COMMON3-ndrive\6_EXECUTIVE OFFICE FOLDERS\BHackley\NewSSECLogoForBernadette-02-19-2013\NewB-FlushL-Block-Sun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Content Placeholder 5"/>
          <p:cNvPicPr>
            <a:picLocks noGrp="1" noChangeAspect="1"/>
          </p:cNvPicPr>
          <p:nvPr>
            <p:ph sz="half" idx="1"/>
          </p:nvPr>
        </p:nvPicPr>
        <p:blipFill rotWithShape="1">
          <a:blip r:embed="rId5" cstate="screen">
            <a:extLst>
              <a:ext uri="{28A0092B-C50C-407E-A947-70E740481C1C}">
                <a14:useLocalDpi xmlns:a14="http://schemas.microsoft.com/office/drawing/2010/main"/>
              </a:ext>
            </a:extLst>
          </a:blip>
          <a:srcRect/>
          <a:stretch/>
        </p:blipFill>
        <p:spPr>
          <a:xfrm>
            <a:off x="838200" y="1621073"/>
            <a:ext cx="7581900" cy="4246327"/>
          </a:xfrm>
          <a:prstGeom prst="rect">
            <a:avLst/>
          </a:prstGeom>
        </p:spPr>
      </p:pic>
    </p:spTree>
    <p:extLst>
      <p:ext uri="{BB962C8B-B14F-4D97-AF65-F5344CB8AC3E}">
        <p14:creationId xmlns:p14="http://schemas.microsoft.com/office/powerpoint/2010/main" val="2241321"/>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760" y="304800"/>
            <a:ext cx="8458200" cy="990600"/>
          </a:xfrm>
        </p:spPr>
        <p:txBody>
          <a:bodyPr>
            <a:normAutofit fontScale="90000"/>
          </a:bodyPr>
          <a:lstStyle/>
          <a:p>
            <a:pPr algn="ctr"/>
            <a:r>
              <a:rPr lang="en-US" dirty="0" smtClean="0"/>
              <a:t>Uses Video of Real-world Scientists to Support Learning: “Explore Smithsonian” </a:t>
            </a:r>
            <a:br>
              <a:rPr lang="en-US" dirty="0" smtClean="0"/>
            </a:br>
            <a:endParaRPr lang="en-US" sz="2200" dirty="0"/>
          </a:p>
        </p:txBody>
      </p:sp>
      <p:sp>
        <p:nvSpPr>
          <p:cNvPr id="3" name="Text Placeholder 2"/>
          <p:cNvSpPr>
            <a:spLocks noGrp="1"/>
          </p:cNvSpPr>
          <p:nvPr>
            <p:ph type="body" idx="1"/>
          </p:nvPr>
        </p:nvSpPr>
        <p:spPr/>
        <p:txBody>
          <a:bodyPr>
            <a:normAutofit/>
          </a:bodyPr>
          <a:lstStyle/>
          <a:p>
            <a:r>
              <a:rPr lang="en-US" sz="2400" dirty="0">
                <a:hlinkClick r:id="rId3"/>
              </a:rPr>
              <a:t>https://</a:t>
            </a:r>
            <a:r>
              <a:rPr lang="en-US" sz="2400" dirty="0" smtClean="0">
                <a:hlinkClick r:id="rId3"/>
              </a:rPr>
              <a:t>www.youtube.com/playlist?list=PLHWBid5WSAzTRvlZEeR-CUwENtZT3Lj9z</a:t>
            </a:r>
            <a:r>
              <a:rPr lang="en-US" sz="2400" dirty="0" smtClean="0"/>
              <a:t> </a:t>
            </a:r>
          </a:p>
          <a:p>
            <a:endParaRPr lang="en-US" sz="2400" dirty="0"/>
          </a:p>
        </p:txBody>
      </p:sp>
      <p:pic>
        <p:nvPicPr>
          <p:cNvPr id="5" name="Picture 1" descr="S:\COMMON3-ndrive\6_EXECUTIVE OFFICE FOLDERS\BHackley\NewSSECLogoForBernadette-02-19-2013\NewB-FlushL-Block-Sun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600200" y="2605319"/>
            <a:ext cx="6324600" cy="3557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0084593"/>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377" y="91282"/>
            <a:ext cx="9067800" cy="990600"/>
          </a:xfrm>
        </p:spPr>
        <p:txBody>
          <a:bodyPr>
            <a:normAutofit fontScale="90000"/>
          </a:bodyPr>
          <a:lstStyle/>
          <a:p>
            <a:r>
              <a:rPr lang="en-US" dirty="0"/>
              <a:t>5</a:t>
            </a:r>
            <a:r>
              <a:rPr lang="en-US" dirty="0" smtClean="0"/>
              <a:t>.) Includes </a:t>
            </a:r>
            <a:r>
              <a:rPr lang="en-US" dirty="0"/>
              <a:t>pre-, formative, summative, and </a:t>
            </a:r>
            <a:r>
              <a:rPr lang="en-US" dirty="0" smtClean="0"/>
              <a:t>self-assessments of 3-D learning</a:t>
            </a:r>
            <a:r>
              <a:rPr lang="en-US" dirty="0"/>
              <a:t>.</a:t>
            </a:r>
          </a:p>
        </p:txBody>
      </p:sp>
      <p:sp>
        <p:nvSpPr>
          <p:cNvPr id="3" name="Content Placeholder 2"/>
          <p:cNvSpPr>
            <a:spLocks noGrp="1"/>
          </p:cNvSpPr>
          <p:nvPr>
            <p:ph idx="4294967295"/>
          </p:nvPr>
        </p:nvSpPr>
        <p:spPr>
          <a:xfrm>
            <a:off x="457200" y="1600200"/>
            <a:ext cx="8229600" cy="4525963"/>
          </a:xfrm>
          <a:prstGeom prst="rect">
            <a:avLst/>
          </a:prstGeom>
        </p:spPr>
        <p:txBody>
          <a:bodyPr/>
          <a:lstStyle/>
          <a:p>
            <a:r>
              <a:rPr lang="en-US" dirty="0" smtClean="0">
                <a:solidFill>
                  <a:srgbClr val="FF0000"/>
                </a:solidFill>
              </a:rPr>
              <a:t>Using what we know about </a:t>
            </a:r>
            <a:r>
              <a:rPr lang="en-US" dirty="0" err="1" smtClean="0">
                <a:solidFill>
                  <a:srgbClr val="FF0000"/>
                </a:solidFill>
              </a:rPr>
              <a:t>metacogntive</a:t>
            </a:r>
            <a:r>
              <a:rPr lang="en-US" dirty="0" smtClean="0">
                <a:solidFill>
                  <a:srgbClr val="FF0000"/>
                </a:solidFill>
              </a:rPr>
              <a:t> strategies </a:t>
            </a:r>
            <a:endParaRPr lang="en-US" dirty="0">
              <a:solidFill>
                <a:srgbClr val="FF0000"/>
              </a:solidFill>
            </a:endParaRPr>
          </a:p>
        </p:txBody>
      </p:sp>
      <p:pic>
        <p:nvPicPr>
          <p:cNvPr id="4" name="Picture 3" descr="Screen Shot 2016-04-27 at 7.30.48 AM.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057400" y="2209800"/>
            <a:ext cx="4586676" cy="2256118"/>
          </a:xfrm>
          <a:prstGeom prst="rect">
            <a:avLst/>
          </a:prstGeom>
        </p:spPr>
      </p:pic>
      <p:pic>
        <p:nvPicPr>
          <p:cNvPr id="5" name="Picture 4" descr="Screen Shot 2016-04-27 at 7.31.44 A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4632263"/>
            <a:ext cx="7605059" cy="2231313"/>
          </a:xfrm>
          <a:prstGeom prst="rect">
            <a:avLst/>
          </a:prstGeom>
        </p:spPr>
      </p:pic>
      <p:pic>
        <p:nvPicPr>
          <p:cNvPr id="6" name="Picture 1" descr="S:\COMMON3-ndrive\6_EXECUTIVE OFFICE FOLDERS\BHackley\NewSSECLogoForBernadette-02-19-2013\NewB-FlushL-Block-Sun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586370"/>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6-04-26 at 9.13.50 P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3"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23333" y="2810933"/>
            <a:ext cx="8471318" cy="461665"/>
          </a:xfrm>
          <a:prstGeom prst="rect">
            <a:avLst/>
          </a:prstGeom>
          <a:ln w="38100" cmpd="sng">
            <a:solidFill>
              <a:schemeClr val="accent4"/>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solidFill>
                  <a:schemeClr val="tx1"/>
                </a:solidFill>
                <a:latin typeface="Arial"/>
                <a:cs typeface="Arial"/>
              </a:rPr>
              <a:t>Rubrics for formative assessments</a:t>
            </a:r>
            <a:endParaRPr lang="en-US" sz="2400" b="1" dirty="0">
              <a:solidFill>
                <a:schemeClr val="tx1"/>
              </a:solidFill>
              <a:latin typeface="Arial"/>
              <a:cs typeface="Arial"/>
            </a:endParaRPr>
          </a:p>
        </p:txBody>
      </p:sp>
    </p:spTree>
    <p:extLst>
      <p:ext uri="{BB962C8B-B14F-4D97-AF65-F5344CB8AC3E}">
        <p14:creationId xmlns:p14="http://schemas.microsoft.com/office/powerpoint/2010/main" val="23437692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286000" y="4038600"/>
            <a:ext cx="6477000" cy="1828800"/>
          </a:xfrm>
        </p:spPr>
        <p:txBody>
          <a:bodyPr>
            <a:normAutofit/>
          </a:bodyPr>
          <a:lstStyle/>
          <a:p>
            <a:r>
              <a:rPr lang="en-US" dirty="0" smtClean="0">
                <a:solidFill>
                  <a:schemeClr val="tx1"/>
                </a:solidFill>
                <a:effectLst/>
              </a:rPr>
              <a:t>Does this type of teaching work?</a:t>
            </a:r>
            <a:endParaRPr lang="en-US" dirty="0">
              <a:solidFill>
                <a:schemeClr val="accent2"/>
              </a:solidFill>
              <a:effectLst/>
            </a:endParaRPr>
          </a:p>
        </p:txBody>
      </p:sp>
      <p:pic>
        <p:nvPicPr>
          <p:cNvPr id="7"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3"/>
          <p:cNvSpPr>
            <a:spLocks noGrp="1"/>
          </p:cNvSpPr>
          <p:nvPr>
            <p:ph type="subTitle" idx="1"/>
          </p:nvPr>
        </p:nvSpPr>
        <p:spPr>
          <a:xfrm>
            <a:off x="2362200" y="6050037"/>
            <a:ext cx="6515100" cy="685800"/>
          </a:xfrm>
        </p:spPr>
        <p:txBody>
          <a:bodyPr>
            <a:normAutofit/>
          </a:bodyPr>
          <a:lstStyle/>
          <a:p>
            <a:r>
              <a:rPr lang="en-US" dirty="0" smtClean="0"/>
              <a:t>https://ssec.si.edu/our-results </a:t>
            </a:r>
            <a:endParaRPr lang="en-US" dirty="0"/>
          </a:p>
        </p:txBody>
      </p:sp>
    </p:spTree>
    <p:extLst>
      <p:ext uri="{BB962C8B-B14F-4D97-AF65-F5344CB8AC3E}">
        <p14:creationId xmlns:p14="http://schemas.microsoft.com/office/powerpoint/2010/main" val="53554261"/>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990600"/>
          </a:xfrm>
        </p:spPr>
        <p:txBody>
          <a:bodyPr>
            <a:noAutofit/>
          </a:bodyPr>
          <a:lstStyle/>
          <a:p>
            <a:r>
              <a:rPr lang="en-US" sz="3200" dirty="0" smtClean="0"/>
              <a:t>Leadership and Assistance for Science Education Reform (LASER)</a:t>
            </a:r>
            <a:endParaRPr lang="en-US" sz="3200" dirty="0"/>
          </a:p>
        </p:txBody>
      </p:sp>
      <p:pic>
        <p:nvPicPr>
          <p:cNvPr id="4" name="Picture 3">
            <a:hlinkClick r:id="rId3"/>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95400" y="1718176"/>
            <a:ext cx="6969998" cy="3920624"/>
          </a:xfrm>
          <a:prstGeom prst="rect">
            <a:avLst/>
          </a:prstGeom>
        </p:spPr>
      </p:pic>
      <p:pic>
        <p:nvPicPr>
          <p:cNvPr id="6"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74320" y="6055569"/>
            <a:ext cx="2391506" cy="57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3128574" y="5715000"/>
            <a:ext cx="5558225" cy="990600"/>
          </a:xfrm>
          <a:prstGeom prst="rect">
            <a:avLst/>
          </a:prstGeom>
        </p:spPr>
        <p:txBody>
          <a:bodyPr vert="horz" anchor="ctr">
            <a:noAutofit/>
          </a:bodyPr>
          <a:lstStyle>
            <a:lvl1pPr algn="l" rtl="0" eaLnBrk="1" latinLnBrk="0" hangingPunct="1">
              <a:spcBef>
                <a:spcPct val="0"/>
              </a:spcBef>
              <a:buNone/>
              <a:defRPr sz="4400" kern="1200">
                <a:solidFill>
                  <a:schemeClr val="tx2"/>
                </a:solidFill>
                <a:effectLst>
                  <a:outerShdw blurRad="50800" dist="38100" dir="2700000" algn="tl" rotWithShape="0">
                    <a:prstClr val="black">
                      <a:alpha val="40000"/>
                    </a:prstClr>
                  </a:outerShdw>
                </a:effectLst>
                <a:latin typeface="+mj-lt"/>
                <a:ea typeface="+mj-ea"/>
                <a:cs typeface="+mj-cs"/>
              </a:defRPr>
            </a:lvl1pPr>
          </a:lstStyle>
          <a:p>
            <a:r>
              <a:rPr lang="en-US" sz="2800" dirty="0" smtClean="0"/>
              <a:t>Smithsonian - investing in our future.</a:t>
            </a:r>
          </a:p>
          <a:p>
            <a:r>
              <a:rPr lang="en-US" sz="2000" dirty="0">
                <a:hlinkClick r:id="rId3"/>
              </a:rPr>
              <a:t>https://</a:t>
            </a:r>
            <a:r>
              <a:rPr lang="en-US" sz="2000" dirty="0" smtClean="0">
                <a:hlinkClick r:id="rId3"/>
              </a:rPr>
              <a:t>www.youtube.com/watch?v=JN9Z4f1psaA</a:t>
            </a:r>
            <a:r>
              <a:rPr lang="en-US" sz="2000" dirty="0" smtClean="0"/>
              <a:t> </a:t>
            </a:r>
            <a:endParaRPr lang="en-US" sz="2000" dirty="0"/>
          </a:p>
        </p:txBody>
      </p:sp>
    </p:spTree>
    <p:extLst>
      <p:ext uri="{BB962C8B-B14F-4D97-AF65-F5344CB8AC3E}">
        <p14:creationId xmlns:p14="http://schemas.microsoft.com/office/powerpoint/2010/main" val="387314297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915400" cy="990600"/>
          </a:xfrm>
        </p:spPr>
        <p:txBody>
          <a:bodyPr>
            <a:normAutofit/>
          </a:bodyPr>
          <a:lstStyle/>
          <a:p>
            <a:r>
              <a:rPr lang="en-US" dirty="0"/>
              <a:t> </a:t>
            </a:r>
            <a:r>
              <a:rPr lang="en-US" dirty="0" smtClean="0"/>
              <a:t>  Theory of Action </a:t>
            </a:r>
            <a:endParaRPr lang="en-US" dirty="0"/>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81000" y="2209800"/>
            <a:ext cx="1564639" cy="2057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5" name="Straight Arrow Connector 4"/>
          <p:cNvCxnSpPr/>
          <p:nvPr/>
        </p:nvCxnSpPr>
        <p:spPr>
          <a:xfrm>
            <a:off x="1945639" y="2743200"/>
            <a:ext cx="2169161"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7" name="Picture 1" descr="S:\COMMON3-ndrive\6_EXECUTIVE OFFICE FOLDERS\BHackley\NewSSECLogoForBernadette-02-19-2013\NewB-FlushL-Block-Sun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6223347"/>
            <a:ext cx="2057400" cy="46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5" descr="TheoryOfAxnAsForBnrS#4911B9.PN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2209800" y="1793033"/>
            <a:ext cx="5667375" cy="4379167"/>
          </a:xfrm>
          <a:prstGeom prst="rect">
            <a:avLst/>
          </a:prstGeom>
          <a:noFill/>
          <a:ln w="9525">
            <a:noFill/>
            <a:miter lim="800000"/>
            <a:headEnd/>
            <a:tailEnd/>
          </a:ln>
        </p:spPr>
      </p:pic>
      <p:sp>
        <p:nvSpPr>
          <p:cNvPr id="6" name="Rectangle 5"/>
          <p:cNvSpPr/>
          <p:nvPr/>
        </p:nvSpPr>
        <p:spPr>
          <a:xfrm>
            <a:off x="6858000" y="3657600"/>
            <a:ext cx="914400" cy="914400"/>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95209085"/>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609600" y="838200"/>
            <a:ext cx="8153400" cy="381000"/>
          </a:xfrm>
        </p:spPr>
        <p:txBody>
          <a:bodyPr>
            <a:normAutofit fontScale="90000"/>
          </a:bodyPr>
          <a:lstStyle/>
          <a:p>
            <a:r>
              <a:rPr lang="en-US" dirty="0"/>
              <a:t>LASER: Leadership and Assistance for Science Education Reform</a:t>
            </a:r>
            <a:br>
              <a:rPr lang="en-US" dirty="0"/>
            </a:br>
            <a:r>
              <a:rPr lang="en-US" dirty="0" smtClean="0"/>
              <a:t>			</a:t>
            </a:r>
            <a:endParaRPr lang="en-US" dirty="0"/>
          </a:p>
        </p:txBody>
      </p:sp>
      <p:pic>
        <p:nvPicPr>
          <p:cNvPr id="8"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6298711"/>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8300" y="1676400"/>
            <a:ext cx="50695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Placeholder 4"/>
          <p:cNvSpPr>
            <a:spLocks noGrp="1"/>
          </p:cNvSpPr>
          <p:nvPr>
            <p:ph type="body" idx="1"/>
          </p:nvPr>
        </p:nvSpPr>
        <p:spPr>
          <a:xfrm>
            <a:off x="5257800" y="1855937"/>
            <a:ext cx="3886200" cy="4698511"/>
          </a:xfrm>
        </p:spPr>
        <p:txBody>
          <a:bodyPr>
            <a:normAutofit/>
          </a:bodyPr>
          <a:lstStyle/>
          <a:p>
            <a:pPr>
              <a:buClr>
                <a:schemeClr val="accent1"/>
              </a:buClr>
            </a:pPr>
            <a:r>
              <a:rPr lang="en-US" dirty="0" smtClean="0"/>
              <a:t>This model describes the infrastructure necessary to support sustainable change.</a:t>
            </a:r>
          </a:p>
          <a:p>
            <a:pPr lvl="1"/>
            <a:r>
              <a:rPr lang="en-US" dirty="0" smtClean="0"/>
              <a:t>Systemic</a:t>
            </a:r>
          </a:p>
          <a:p>
            <a:pPr lvl="1"/>
            <a:r>
              <a:rPr lang="en-US" dirty="0" smtClean="0"/>
              <a:t>Integrated</a:t>
            </a:r>
          </a:p>
          <a:p>
            <a:pPr lvl="1"/>
            <a:r>
              <a:rPr lang="en-US" dirty="0" smtClean="0"/>
              <a:t>Centered on a shared vision of teaching and learning</a:t>
            </a:r>
          </a:p>
          <a:p>
            <a:pPr lvl="1"/>
            <a:r>
              <a:rPr lang="en-US" dirty="0" smtClean="0"/>
              <a:t>Builds local capacity</a:t>
            </a:r>
          </a:p>
          <a:p>
            <a:pPr lvl="1"/>
            <a:endParaRPr lang="en-US" dirty="0" smtClean="0"/>
          </a:p>
          <a:p>
            <a:pPr>
              <a:buClr>
                <a:schemeClr val="accent1"/>
              </a:buClr>
            </a:pPr>
            <a:endParaRPr lang="en-US" dirty="0" smtClean="0"/>
          </a:p>
          <a:p>
            <a:pPr>
              <a:buFont typeface="Arial" panose="020B0604020202020204" pitchFamily="34" charset="0"/>
              <a:buChar char="•"/>
            </a:pPr>
            <a:endParaRPr lang="en-US" dirty="0"/>
          </a:p>
        </p:txBody>
      </p:sp>
    </p:spTree>
    <p:extLst>
      <p:ext uri="{BB962C8B-B14F-4D97-AF65-F5344CB8AC3E}">
        <p14:creationId xmlns:p14="http://schemas.microsoft.com/office/powerpoint/2010/main" val="2543387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ctrTitle"/>
          </p:nvPr>
        </p:nvSpPr>
        <p:spPr>
          <a:xfrm>
            <a:off x="2286000" y="3276600"/>
            <a:ext cx="6858000" cy="1828800"/>
          </a:xfrm>
          <a:effectLst>
            <a:outerShdw blurRad="50800" dist="38100" dir="2700000" algn="tl" rotWithShape="0">
              <a:prstClr val="black">
                <a:alpha val="40000"/>
              </a:prstClr>
            </a:outerShdw>
          </a:effectLst>
        </p:spPr>
        <p:txBody>
          <a:bodyPr>
            <a:normAutofit fontScale="90000"/>
          </a:bodyPr>
          <a:lstStyle/>
          <a:p>
            <a:r>
              <a:rPr lang="en-US" dirty="0" smtClean="0">
                <a:solidFill>
                  <a:schemeClr val="accent2"/>
                </a:solidFill>
                <a:effectLst/>
              </a:rPr>
              <a:t>Who is the Smithsonian science education center?</a:t>
            </a:r>
            <a:endParaRPr lang="en-US" dirty="0">
              <a:solidFill>
                <a:schemeClr val="tx1"/>
              </a:solidFill>
              <a:effectLst>
                <a:glow rad="63500">
                  <a:schemeClr val="accent2">
                    <a:satMod val="175000"/>
                    <a:alpha val="40000"/>
                  </a:schemeClr>
                </a:glow>
              </a:effectLst>
            </a:endParaRPr>
          </a:p>
        </p:txBody>
      </p:sp>
      <p:pic>
        <p:nvPicPr>
          <p:cNvPr id="1026"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3"/>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722522997"/>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How do we know LASER works?</a:t>
            </a:r>
            <a:endParaRPr lang="en-US" dirty="0"/>
          </a:p>
        </p:txBody>
      </p:sp>
      <p:sp>
        <p:nvSpPr>
          <p:cNvPr id="3" name="Content Placeholder 2"/>
          <p:cNvSpPr>
            <a:spLocks noGrp="1"/>
          </p:cNvSpPr>
          <p:nvPr>
            <p:ph sz="half" idx="1"/>
          </p:nvPr>
        </p:nvSpPr>
        <p:spPr>
          <a:xfrm>
            <a:off x="381000" y="1295400"/>
            <a:ext cx="4257040" cy="4525963"/>
          </a:xfrm>
        </p:spPr>
        <p:txBody>
          <a:bodyPr>
            <a:noAutofit/>
          </a:bodyPr>
          <a:lstStyle/>
          <a:p>
            <a:endParaRPr lang="en-US" sz="2100" dirty="0" smtClean="0"/>
          </a:p>
          <a:p>
            <a:r>
              <a:rPr lang="en-US" sz="2400" dirty="0" smtClean="0"/>
              <a:t>The </a:t>
            </a:r>
            <a:r>
              <a:rPr lang="en-US" sz="2400" dirty="0"/>
              <a:t>“LASER i3” study refers to the </a:t>
            </a:r>
            <a:r>
              <a:rPr lang="en-US" sz="2400" dirty="0" smtClean="0"/>
              <a:t>5-year longitudinal </a:t>
            </a:r>
            <a:r>
              <a:rPr lang="en-US" sz="2400" dirty="0"/>
              <a:t>study of </a:t>
            </a:r>
            <a:r>
              <a:rPr lang="en-US" sz="2400" dirty="0" smtClean="0"/>
              <a:t>LASER model.</a:t>
            </a:r>
          </a:p>
          <a:p>
            <a:pPr lvl="1">
              <a:buFont typeface="Wingdings" panose="05000000000000000000" pitchFamily="2" charset="2"/>
              <a:buChar char="q"/>
            </a:pPr>
            <a:r>
              <a:rPr lang="en-US" sz="2400" dirty="0" smtClean="0"/>
              <a:t>Funded by US Department of Education</a:t>
            </a:r>
          </a:p>
          <a:p>
            <a:pPr lvl="1">
              <a:buFont typeface="Wingdings" panose="05000000000000000000" pitchFamily="2" charset="2"/>
              <a:buChar char="q"/>
            </a:pPr>
            <a:r>
              <a:rPr lang="en-US" sz="2400" dirty="0" smtClean="0"/>
              <a:t>2010-2015</a:t>
            </a:r>
          </a:p>
          <a:p>
            <a:pPr lvl="1">
              <a:buFont typeface="Wingdings" panose="05000000000000000000" pitchFamily="2" charset="2"/>
              <a:buChar char="q"/>
            </a:pPr>
            <a:r>
              <a:rPr lang="en-US" sz="2400" dirty="0" smtClean="0"/>
              <a:t>60,000 Students </a:t>
            </a:r>
          </a:p>
          <a:p>
            <a:pPr lvl="1">
              <a:buFont typeface="Wingdings" panose="05000000000000000000" pitchFamily="2" charset="2"/>
              <a:buChar char="q"/>
            </a:pPr>
            <a:r>
              <a:rPr lang="en-US" sz="2400" dirty="0" smtClean="0"/>
              <a:t>3 U.S. Regions (NM, TX, NC)</a:t>
            </a:r>
          </a:p>
          <a:p>
            <a:pPr lvl="1">
              <a:buFont typeface="Wingdings" panose="05000000000000000000" pitchFamily="2" charset="2"/>
              <a:buChar char="q"/>
            </a:pPr>
            <a:r>
              <a:rPr lang="en-US" sz="2400" dirty="0" smtClean="0"/>
              <a:t>Randomized Control Trial </a:t>
            </a:r>
          </a:p>
          <a:p>
            <a:pPr lvl="1">
              <a:buFont typeface="Wingdings" panose="05000000000000000000" pitchFamily="2" charset="2"/>
              <a:buChar char="q"/>
            </a:pPr>
            <a:r>
              <a:rPr lang="en-US" sz="2400" dirty="0" smtClean="0">
                <a:hlinkClick r:id="rId3"/>
              </a:rPr>
              <a:t>www.ssec.si.edu/laser-i3</a:t>
            </a:r>
            <a:r>
              <a:rPr lang="en-US" sz="2400" dirty="0" smtClean="0"/>
              <a:t> </a:t>
            </a:r>
          </a:p>
          <a:p>
            <a:endParaRPr lang="en-US" sz="2100" dirty="0"/>
          </a:p>
        </p:txBody>
      </p:sp>
      <p:sp>
        <p:nvSpPr>
          <p:cNvPr id="5" name="Footer Placeholder 4"/>
          <p:cNvSpPr>
            <a:spLocks noGrp="1"/>
          </p:cNvSpPr>
          <p:nvPr>
            <p:ph type="ftr" sz="quarter" idx="11"/>
          </p:nvPr>
        </p:nvSpPr>
        <p:spPr>
          <a:xfrm>
            <a:off x="381000" y="6248206"/>
            <a:ext cx="8077200" cy="365125"/>
          </a:xfrm>
        </p:spPr>
        <p:txBody>
          <a:bodyPr/>
          <a:lstStyle/>
          <a:p>
            <a:r>
              <a:rPr lang="en-US" dirty="0" smtClean="0">
                <a:solidFill>
                  <a:schemeClr val="tx1"/>
                </a:solidFill>
              </a:rPr>
              <a:t>Funded by </a:t>
            </a:r>
            <a:r>
              <a:rPr lang="en-US" dirty="0">
                <a:solidFill>
                  <a:schemeClr val="tx1"/>
                </a:solidFill>
              </a:rPr>
              <a:t>the U.S. Department of Education through the Investing in</a:t>
            </a:r>
          </a:p>
          <a:p>
            <a:r>
              <a:rPr lang="en-US" dirty="0">
                <a:solidFill>
                  <a:schemeClr val="tx1"/>
                </a:solidFill>
              </a:rPr>
              <a:t>Innovation (i3) </a:t>
            </a:r>
            <a:r>
              <a:rPr lang="en-US" dirty="0" smtClean="0">
                <a:solidFill>
                  <a:schemeClr val="tx1"/>
                </a:solidFill>
              </a:rPr>
              <a:t>program Grant # (</a:t>
            </a:r>
            <a:r>
              <a:rPr lang="en-US" dirty="0">
                <a:solidFill>
                  <a:schemeClr val="tx1"/>
                </a:solidFill>
              </a:rPr>
              <a:t>U396B100097) </a:t>
            </a:r>
            <a:r>
              <a:rPr lang="en-US" dirty="0" smtClean="0">
                <a:solidFill>
                  <a:schemeClr val="tx1"/>
                </a:solidFill>
              </a:rPr>
              <a:t> </a:t>
            </a:r>
            <a:endParaRPr lang="en-US" dirty="0">
              <a:solidFill>
                <a:schemeClr val="tx1"/>
              </a:solidFill>
            </a:endParaRPr>
          </a:p>
        </p:txBody>
      </p:sp>
      <p:pic>
        <p:nvPicPr>
          <p:cNvPr id="7170" name="Picture 2"/>
          <p:cNvPicPr>
            <a:picLocks noGrp="1" noChangeAspect="1" noChangeArrowheads="1"/>
          </p:cNvPicPr>
          <p:nvPr>
            <p:ph sz="half" idx="2"/>
          </p:nvPr>
        </p:nvPicPr>
        <p:blipFill rotWithShape="1">
          <a:blip r:embed="rId4" cstate="email">
            <a:extLst>
              <a:ext uri="{28A0092B-C50C-407E-A947-70E740481C1C}">
                <a14:useLocalDpi xmlns:a14="http://schemas.microsoft.com/office/drawing/2010/main"/>
              </a:ext>
            </a:extLst>
          </a:blip>
          <a:srcRect/>
          <a:stretch/>
        </p:blipFill>
        <p:spPr bwMode="auto">
          <a:xfrm>
            <a:off x="4876800" y="1689637"/>
            <a:ext cx="3810000" cy="447963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7" name="Picture 1" descr="S:\COMMON3-ndrive\6_EXECUTIVE OFFICE FOLDERS\BHackley\NewSSECLogoForBernadette-02-19-2013\NewB-FlushL-Block-Sun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200" y="62484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533973"/>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Experimental design: LASER i3</a:t>
            </a:r>
            <a:endParaRPr lang="en-US" dirty="0"/>
          </a:p>
        </p:txBody>
      </p:sp>
      <p:sp>
        <p:nvSpPr>
          <p:cNvPr id="3" name="Content Placeholder 2"/>
          <p:cNvSpPr>
            <a:spLocks noGrp="1"/>
          </p:cNvSpPr>
          <p:nvPr>
            <p:ph sz="half" idx="1"/>
          </p:nvPr>
        </p:nvSpPr>
        <p:spPr>
          <a:xfrm>
            <a:off x="381000" y="1143000"/>
            <a:ext cx="8153400" cy="4525963"/>
          </a:xfrm>
        </p:spPr>
        <p:txBody>
          <a:bodyPr>
            <a:noAutofit/>
          </a:bodyPr>
          <a:lstStyle/>
          <a:p>
            <a:endParaRPr lang="en-US" sz="2100" dirty="0" smtClean="0"/>
          </a:p>
          <a:p>
            <a:r>
              <a:rPr lang="en-US" sz="2800" dirty="0" smtClean="0"/>
              <a:t>Two studies:</a:t>
            </a:r>
          </a:p>
          <a:p>
            <a:pPr lvl="1">
              <a:buFont typeface="Wingdings" panose="05000000000000000000" pitchFamily="2" charset="2"/>
              <a:buChar char="q"/>
            </a:pPr>
            <a:r>
              <a:rPr lang="en-US" sz="2100" dirty="0" smtClean="0"/>
              <a:t>Elementary School Study</a:t>
            </a:r>
          </a:p>
          <a:p>
            <a:pPr lvl="1">
              <a:buFont typeface="Wingdings" panose="05000000000000000000" pitchFamily="2" charset="2"/>
              <a:buChar char="q"/>
            </a:pPr>
            <a:r>
              <a:rPr lang="en-US" sz="2100" dirty="0" smtClean="0"/>
              <a:t>Middle School Study</a:t>
            </a:r>
            <a:endParaRPr lang="en-US" sz="2400" dirty="0" smtClean="0"/>
          </a:p>
          <a:p>
            <a:r>
              <a:rPr lang="en-US" sz="2800" dirty="0" smtClean="0"/>
              <a:t>Demographically matched schools were randomly assigned to either receive the components of the LASER model (Treatment Group) or to continue with their “business as usual” (Comparison Group).</a:t>
            </a:r>
            <a:endParaRPr lang="en-US" sz="2800" dirty="0"/>
          </a:p>
          <a:p>
            <a:r>
              <a:rPr lang="en-US" sz="2800" u="sng" dirty="0" smtClean="0"/>
              <a:t>All</a:t>
            </a:r>
            <a:r>
              <a:rPr lang="en-US" sz="2800" dirty="0" smtClean="0"/>
              <a:t> schools were given the Partnership for Assessment of Standards-Based Science (PASS) pre- and post-test and took their State’s reading &amp; math tests.</a:t>
            </a:r>
            <a:endParaRPr lang="en-US" sz="2800" dirty="0"/>
          </a:p>
        </p:txBody>
      </p:sp>
      <p:sp>
        <p:nvSpPr>
          <p:cNvPr id="5" name="Footer Placeholder 4"/>
          <p:cNvSpPr>
            <a:spLocks noGrp="1"/>
          </p:cNvSpPr>
          <p:nvPr>
            <p:ph type="ftr" sz="quarter" idx="11"/>
          </p:nvPr>
        </p:nvSpPr>
        <p:spPr>
          <a:xfrm>
            <a:off x="381000" y="6248206"/>
            <a:ext cx="8077200" cy="365125"/>
          </a:xfrm>
        </p:spPr>
        <p:txBody>
          <a:bodyPr/>
          <a:lstStyle/>
          <a:p>
            <a:r>
              <a:rPr lang="en-US" dirty="0" smtClean="0">
                <a:solidFill>
                  <a:schemeClr val="tx1"/>
                </a:solidFill>
              </a:rPr>
              <a:t>Funded by </a:t>
            </a:r>
            <a:r>
              <a:rPr lang="en-US" dirty="0">
                <a:solidFill>
                  <a:schemeClr val="tx1"/>
                </a:solidFill>
              </a:rPr>
              <a:t>the U.S. Department of Education through the Investing in</a:t>
            </a:r>
          </a:p>
          <a:p>
            <a:r>
              <a:rPr lang="en-US" dirty="0">
                <a:solidFill>
                  <a:schemeClr val="tx1"/>
                </a:solidFill>
              </a:rPr>
              <a:t>Innovation (i3) </a:t>
            </a:r>
            <a:r>
              <a:rPr lang="en-US" dirty="0" smtClean="0">
                <a:solidFill>
                  <a:schemeClr val="tx1"/>
                </a:solidFill>
              </a:rPr>
              <a:t>program Grant # (</a:t>
            </a:r>
            <a:r>
              <a:rPr lang="en-US" dirty="0">
                <a:solidFill>
                  <a:schemeClr val="tx1"/>
                </a:solidFill>
              </a:rPr>
              <a:t>U396B100097) </a:t>
            </a:r>
            <a:r>
              <a:rPr lang="en-US" dirty="0" smtClean="0">
                <a:solidFill>
                  <a:schemeClr val="tx1"/>
                </a:solidFill>
              </a:rPr>
              <a:t> </a:t>
            </a:r>
            <a:endParaRPr lang="en-US" dirty="0">
              <a:solidFill>
                <a:schemeClr val="tx1"/>
              </a:solidFill>
            </a:endParaRPr>
          </a:p>
        </p:txBody>
      </p:sp>
      <p:pic>
        <p:nvPicPr>
          <p:cNvPr id="7"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62484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601768"/>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1600201"/>
            <a:ext cx="3810000" cy="990600"/>
          </a:xfrm>
        </p:spPr>
        <p:txBody>
          <a:bodyPr>
            <a:normAutofit/>
          </a:bodyPr>
          <a:lstStyle/>
          <a:p>
            <a:pPr marL="365760" lvl="1" indent="0">
              <a:buNone/>
            </a:pPr>
            <a:r>
              <a:rPr lang="en-US" sz="2800" dirty="0"/>
              <a:t>Leadership Development </a:t>
            </a:r>
            <a:r>
              <a:rPr lang="en-US" sz="2800" dirty="0" smtClean="0"/>
              <a:t>Institutes</a:t>
            </a:r>
            <a:endParaRPr lang="en-US" sz="2800" dirty="0"/>
          </a:p>
          <a:p>
            <a:pPr marL="365760" lvl="1" indent="0">
              <a:buNone/>
            </a:pPr>
            <a:endParaRPr lang="en-US" sz="2800" dirty="0"/>
          </a:p>
          <a:p>
            <a:endParaRPr lang="en-US" dirty="0"/>
          </a:p>
        </p:txBody>
      </p:sp>
      <p:pic>
        <p:nvPicPr>
          <p:cNvPr id="2050" name="Picture 2"/>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4419600" y="2819400"/>
            <a:ext cx="4557509"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2"/>
          <p:cNvSpPr>
            <a:spLocks noGrp="1"/>
          </p:cNvSpPr>
          <p:nvPr>
            <p:ph type="title"/>
          </p:nvPr>
        </p:nvSpPr>
        <p:spPr>
          <a:xfrm>
            <a:off x="609600" y="381000"/>
            <a:ext cx="8153400" cy="990600"/>
          </a:xfrm>
        </p:spPr>
        <p:txBody>
          <a:bodyPr>
            <a:normAutofit fontScale="90000"/>
          </a:bodyPr>
          <a:lstStyle/>
          <a:p>
            <a:r>
              <a:rPr lang="en-US" dirty="0" smtClean="0"/>
              <a:t>The Treatment Group received all components of the LASER model.		</a:t>
            </a:r>
            <a:endParaRPr lang="en-US" dirty="0"/>
          </a:p>
        </p:txBody>
      </p:sp>
      <p:pic>
        <p:nvPicPr>
          <p:cNvPr id="8"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38200" y="3200400"/>
            <a:ext cx="2663636"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86491" y="1600201"/>
            <a:ext cx="4709909" cy="1477328"/>
          </a:xfrm>
          <a:prstGeom prst="rect">
            <a:avLst/>
          </a:prstGeom>
          <a:noFill/>
        </p:spPr>
        <p:txBody>
          <a:bodyPr wrap="square" rtlCol="0">
            <a:spAutoFit/>
          </a:bodyPr>
          <a:lstStyle/>
          <a:p>
            <a:pPr marL="0" lvl="1"/>
            <a:r>
              <a:rPr lang="en-US" sz="2400" dirty="0"/>
              <a:t>3 Science and Technology Concepts™(STC) curricular units for grades 1-8</a:t>
            </a:r>
          </a:p>
          <a:p>
            <a:endParaRPr lang="en-US" dirty="0"/>
          </a:p>
        </p:txBody>
      </p:sp>
    </p:spTree>
    <p:extLst>
      <p:ext uri="{BB962C8B-B14F-4D97-AF65-F5344CB8AC3E}">
        <p14:creationId xmlns:p14="http://schemas.microsoft.com/office/powerpoint/2010/main" val="2828311996"/>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p:cNvSpPr>
          <p:nvPr>
            <p:ph type="title"/>
          </p:nvPr>
        </p:nvSpPr>
        <p:spPr>
          <a:xfrm>
            <a:off x="609600" y="381000"/>
            <a:ext cx="8153400" cy="685800"/>
          </a:xfrm>
        </p:spPr>
        <p:txBody>
          <a:bodyPr>
            <a:normAutofit fontScale="90000"/>
          </a:bodyPr>
          <a:lstStyle/>
          <a:p>
            <a:r>
              <a:rPr lang="en-US" dirty="0" smtClean="0"/>
              <a:t>A critical piece of LASER i3: PD		</a:t>
            </a:r>
            <a:endParaRPr lang="en-US" dirty="0"/>
          </a:p>
        </p:txBody>
      </p:sp>
      <p:sp>
        <p:nvSpPr>
          <p:cNvPr id="3" name="Rectangle 3"/>
          <p:cNvSpPr>
            <a:spLocks noGrp="1"/>
          </p:cNvSpPr>
          <p:nvPr>
            <p:ph type="body" idx="1"/>
          </p:nvPr>
        </p:nvSpPr>
        <p:spPr>
          <a:xfrm>
            <a:off x="0" y="1569720"/>
            <a:ext cx="9144000" cy="4526280"/>
          </a:xfrm>
        </p:spPr>
        <p:txBody>
          <a:bodyPr>
            <a:normAutofit/>
          </a:bodyPr>
          <a:lstStyle/>
          <a:p>
            <a:pPr lvl="1">
              <a:buFont typeface="Wingdings" panose="05000000000000000000" pitchFamily="2" charset="2"/>
              <a:buChar char="q"/>
            </a:pPr>
            <a:r>
              <a:rPr lang="en-US" sz="2800" dirty="0" smtClean="0"/>
              <a:t>Research-based </a:t>
            </a:r>
            <a:r>
              <a:rPr lang="en-US" sz="2800" dirty="0"/>
              <a:t>and </a:t>
            </a:r>
            <a:r>
              <a:rPr lang="en-US" sz="2800" dirty="0" smtClean="0"/>
              <a:t>best practices-based professional development</a:t>
            </a:r>
            <a:endParaRPr lang="en-US" sz="2800" dirty="0"/>
          </a:p>
          <a:p>
            <a:pPr lvl="1">
              <a:buFont typeface="Wingdings" panose="05000000000000000000" pitchFamily="2" charset="2"/>
              <a:buChar char="q"/>
            </a:pPr>
            <a:r>
              <a:rPr lang="en-US" sz="2800" dirty="0"/>
              <a:t>Tiered levels of </a:t>
            </a:r>
            <a:r>
              <a:rPr lang="en-US" sz="2800" dirty="0" smtClean="0"/>
              <a:t>STC™ </a:t>
            </a:r>
            <a:r>
              <a:rPr lang="en-US" sz="2800" dirty="0"/>
              <a:t>professional development</a:t>
            </a:r>
          </a:p>
          <a:p>
            <a:pPr lvl="2">
              <a:buClr>
                <a:schemeClr val="accent1"/>
              </a:buClr>
              <a:buFont typeface="Arial" panose="020B0604020202020204" pitchFamily="34" charset="0"/>
              <a:buChar char="•"/>
            </a:pPr>
            <a:r>
              <a:rPr lang="en-US" sz="2800" dirty="0" smtClean="0"/>
              <a:t>Introductory Level</a:t>
            </a:r>
          </a:p>
          <a:p>
            <a:pPr lvl="3">
              <a:buClr>
                <a:schemeClr val="accent1"/>
              </a:buClr>
              <a:buFont typeface="Arial" panose="020B0604020202020204" pitchFamily="34" charset="0"/>
              <a:buChar char="•"/>
            </a:pPr>
            <a:r>
              <a:rPr lang="en-US" dirty="0" smtClean="0"/>
              <a:t>Occurs </a:t>
            </a:r>
            <a:r>
              <a:rPr lang="en-US" dirty="0"/>
              <a:t>prior to a teacher using an individual </a:t>
            </a:r>
            <a:r>
              <a:rPr lang="en-US" dirty="0" smtClean="0"/>
              <a:t>unit; curriculum-focused</a:t>
            </a:r>
            <a:endParaRPr lang="en-US" dirty="0"/>
          </a:p>
          <a:p>
            <a:pPr lvl="2">
              <a:buClr>
                <a:schemeClr val="accent1"/>
              </a:buClr>
              <a:buFont typeface="Arial" panose="020B0604020202020204" pitchFamily="34" charset="0"/>
              <a:buChar char="•"/>
            </a:pPr>
            <a:r>
              <a:rPr lang="en-US" sz="2800" dirty="0" smtClean="0"/>
              <a:t>Intermediate Level</a:t>
            </a:r>
          </a:p>
          <a:p>
            <a:pPr lvl="3">
              <a:buClr>
                <a:schemeClr val="accent1"/>
              </a:buClr>
              <a:buFont typeface="Arial" panose="020B0604020202020204" pitchFamily="34" charset="0"/>
              <a:buChar char="•"/>
            </a:pPr>
            <a:r>
              <a:rPr lang="en-US" dirty="0" smtClean="0"/>
              <a:t>Occurs </a:t>
            </a:r>
            <a:r>
              <a:rPr lang="en-US" dirty="0"/>
              <a:t>after a teacher has taught a </a:t>
            </a:r>
            <a:r>
              <a:rPr lang="en-US" dirty="0" smtClean="0"/>
              <a:t>unit; content-focused </a:t>
            </a:r>
          </a:p>
          <a:p>
            <a:pPr marL="365760" lvl="1" indent="0">
              <a:buNone/>
            </a:pPr>
            <a:endParaRPr lang="en-US" dirty="0" smtClean="0"/>
          </a:p>
        </p:txBody>
      </p:sp>
      <p:pic>
        <p:nvPicPr>
          <p:cNvPr id="8"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6298711"/>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6434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solidFill>
                  <a:schemeClr val="tx1"/>
                </a:solidFill>
              </a:rPr>
              <a:t>Key findings from the Laser i3 research</a:t>
            </a:r>
            <a:endParaRPr lang="en-US" dirty="0">
              <a:solidFill>
                <a:schemeClr val="tx1"/>
              </a:solidFill>
            </a:endParaRPr>
          </a:p>
        </p:txBody>
      </p:sp>
      <p:sp>
        <p:nvSpPr>
          <p:cNvPr id="4" name="Footer Placeholder 3"/>
          <p:cNvSpPr>
            <a:spLocks noGrp="1"/>
          </p:cNvSpPr>
          <p:nvPr>
            <p:ph type="ftr" sz="quarter" idx="11"/>
          </p:nvPr>
        </p:nvSpPr>
        <p:spPr/>
        <p:txBody>
          <a:bodyPr/>
          <a:lstStyle/>
          <a:p>
            <a:endParaRPr lang="en-US" dirty="0"/>
          </a:p>
        </p:txBody>
      </p:sp>
      <p:pic>
        <p:nvPicPr>
          <p:cNvPr id="7"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3"/>
          <p:cNvSpPr>
            <a:spLocks noGrp="1"/>
          </p:cNvSpPr>
          <p:nvPr>
            <p:ph type="subTitle" idx="1"/>
          </p:nvPr>
        </p:nvSpPr>
        <p:spPr>
          <a:xfrm>
            <a:off x="2362200" y="6050037"/>
            <a:ext cx="6515100" cy="685800"/>
          </a:xfrm>
        </p:spPr>
        <p:txBody>
          <a:bodyPr>
            <a:normAutofit/>
          </a:bodyPr>
          <a:lstStyle/>
          <a:p>
            <a:r>
              <a:rPr lang="en-US" dirty="0" smtClean="0"/>
              <a:t>https://ssec.si.edu/laser-i3</a:t>
            </a:r>
            <a:endParaRPr lang="en-US" dirty="0"/>
          </a:p>
        </p:txBody>
      </p:sp>
    </p:spTree>
    <p:extLst>
      <p:ext uri="{BB962C8B-B14F-4D97-AF65-F5344CB8AC3E}">
        <p14:creationId xmlns:p14="http://schemas.microsoft.com/office/powerpoint/2010/main" val="2593901390"/>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in scientific practices</a:t>
            </a:r>
            <a:endParaRPr lang="en-US" dirty="0"/>
          </a:p>
        </p:txBody>
      </p:sp>
      <p:pic>
        <p:nvPicPr>
          <p:cNvPr id="4" name="Picture 2"/>
          <p:cNvPicPr>
            <a:picLocks noGrp="1" noChangeAspect="1" noChangeArrowheads="1"/>
          </p:cNvPicPr>
          <p:nvPr>
            <p:ph sz="half" idx="4294967295"/>
          </p:nvPr>
        </p:nvPicPr>
        <p:blipFill rotWithShape="1">
          <a:blip r:embed="rId2" cstate="screen">
            <a:extLst>
              <a:ext uri="{28A0092B-C50C-407E-A947-70E740481C1C}">
                <a14:useLocalDpi xmlns:a14="http://schemas.microsoft.com/office/drawing/2010/main"/>
              </a:ext>
            </a:extLst>
          </a:blip>
          <a:srcRect/>
          <a:stretch/>
        </p:blipFill>
        <p:spPr bwMode="auto">
          <a:xfrm>
            <a:off x="686550" y="1417638"/>
            <a:ext cx="6608053" cy="48588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1663" y="1815709"/>
            <a:ext cx="3245879" cy="18258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 descr="S:\COMMON3-ndrive\6_EXECUTIVE OFFICE FOLDERS\BHackley\NewSSECLogoForBernadette-02-19-2013\NewB-FlushL-Block-Sun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895600" y="5867400"/>
            <a:ext cx="6096000" cy="954107"/>
          </a:xfrm>
          <a:prstGeom prst="rect">
            <a:avLst/>
          </a:prstGeom>
          <a:noFill/>
        </p:spPr>
        <p:txBody>
          <a:bodyPr wrap="square" rtlCol="0">
            <a:spAutoFit/>
          </a:bodyPr>
          <a:lstStyle/>
          <a:p>
            <a:r>
              <a:rPr lang="en-US" sz="1400" dirty="0" smtClean="0"/>
              <a:t>*    Statistically significant difference (less than 5% chance the difference was due </a:t>
            </a:r>
          </a:p>
          <a:p>
            <a:r>
              <a:rPr lang="en-US" sz="1400" dirty="0"/>
              <a:t> </a:t>
            </a:r>
            <a:r>
              <a:rPr lang="en-US" sz="1400" dirty="0" smtClean="0"/>
              <a:t>     to chance)</a:t>
            </a:r>
          </a:p>
          <a:p>
            <a:r>
              <a:rPr lang="en-US" sz="1400" dirty="0" smtClean="0"/>
              <a:t>#   Meaningful difference (greater than .25 effect size, calculated by subtracting </a:t>
            </a:r>
          </a:p>
          <a:p>
            <a:r>
              <a:rPr lang="en-US" sz="1400" dirty="0"/>
              <a:t> </a:t>
            </a:r>
            <a:r>
              <a:rPr lang="en-US" sz="1400" dirty="0" smtClean="0"/>
              <a:t>     gains of comparison from gains of treatment and dividing by pooled SD)</a:t>
            </a:r>
            <a:endParaRPr lang="en-US" sz="1400" dirty="0"/>
          </a:p>
        </p:txBody>
      </p:sp>
    </p:spTree>
    <p:extLst>
      <p:ext uri="{BB962C8B-B14F-4D97-AF65-F5344CB8AC3E}">
        <p14:creationId xmlns:p14="http://schemas.microsoft.com/office/powerpoint/2010/main" val="3465590724"/>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All subgroups saw gains</a:t>
            </a:r>
            <a:endParaRPr lang="en-US" dirty="0"/>
          </a:p>
        </p:txBody>
      </p:sp>
      <p:pic>
        <p:nvPicPr>
          <p:cNvPr id="9" name="Picture 8" descr="Realina.5.1"/>
          <p:cNvPicPr>
            <a:picLocks noGrp="1" noChangeAspect="1"/>
          </p:cNvPicPr>
          <p:nvPr isPhoto="1"/>
        </p:nvPicPr>
        <p:blipFill>
          <a:blip r:embed="rId2" cstate="email">
            <a:lum/>
            <a:extLst>
              <a:ext uri="{28A0092B-C50C-407E-A947-70E740481C1C}">
                <a14:useLocalDpi xmlns:a14="http://schemas.microsoft.com/office/drawing/2010/main"/>
              </a:ext>
            </a:extLst>
          </a:blip>
          <a:stretch>
            <a:fillRect/>
          </a:stretch>
        </p:blipFill>
        <p:spPr>
          <a:xfrm>
            <a:off x="268398" y="1752600"/>
            <a:ext cx="3381849" cy="4174057"/>
          </a:xfrm>
          <a:prstGeom prst="rect">
            <a:avLst/>
          </a:prstGeom>
          <a:noFill/>
          <a:ln>
            <a:noFill/>
          </a:ln>
        </p:spPr>
      </p:pic>
      <p:pic>
        <p:nvPicPr>
          <p:cNvPr id="11" name="Picture 2"/>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bwMode="auto">
          <a:xfrm>
            <a:off x="3687418" y="1524000"/>
            <a:ext cx="5172368" cy="4307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164980" y="5690308"/>
            <a:ext cx="4750420" cy="954107"/>
          </a:xfrm>
          <a:prstGeom prst="rect">
            <a:avLst/>
          </a:prstGeom>
          <a:noFill/>
        </p:spPr>
        <p:txBody>
          <a:bodyPr wrap="square" rtlCol="0">
            <a:spAutoFit/>
          </a:bodyPr>
          <a:lstStyle/>
          <a:p>
            <a:pPr marL="285750" indent="-285750">
              <a:buFont typeface="Arial" panose="020B0604020202020204" pitchFamily="34" charset="0"/>
              <a:buChar char="•"/>
            </a:pPr>
            <a:r>
              <a:rPr lang="en-US" sz="1400" dirty="0" smtClean="0"/>
              <a:t>English Language Learners (ELL)</a:t>
            </a:r>
          </a:p>
          <a:p>
            <a:pPr marL="285750" indent="-285750">
              <a:buFont typeface="Arial" panose="020B0604020202020204" pitchFamily="34" charset="0"/>
              <a:buChar char="•"/>
            </a:pPr>
            <a:r>
              <a:rPr lang="en-US" sz="1400" dirty="0" smtClean="0"/>
              <a:t>Individualized Education Program (IEP) = special needs</a:t>
            </a:r>
          </a:p>
          <a:p>
            <a:pPr marL="285750" indent="-285750">
              <a:buFont typeface="Arial" panose="020B0604020202020204" pitchFamily="34" charset="0"/>
              <a:buChar char="•"/>
            </a:pPr>
            <a:r>
              <a:rPr lang="en-US" sz="1400" dirty="0" smtClean="0"/>
              <a:t>Free and Reduced-Price Lunch (FRL) = proxy for SES, economically disadvantaged students</a:t>
            </a:r>
            <a:endParaRPr lang="en-US" sz="1400" dirty="0"/>
          </a:p>
        </p:txBody>
      </p:sp>
      <p:pic>
        <p:nvPicPr>
          <p:cNvPr id="6" name="Picture 1" descr="S:\COMMON3-ndrive\6_EXECUTIVE OFFICE FOLDERS\BHackley\NewSSECLogoForBernadette-02-19-2013\NewB-FlushL-Block-Sun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230576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Higher math &amp; reading scores</a:t>
            </a:r>
            <a:endParaRPr lang="en-US" dirty="0"/>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240293" y="1524000"/>
            <a:ext cx="3125629" cy="2333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0" y="3689643"/>
            <a:ext cx="4876800" cy="3218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Grp="1" noChangeAspect="1" noChangeArrowheads="1"/>
          </p:cNvPicPr>
          <p:nvPr>
            <p:ph sz="half" idx="2"/>
          </p:nvPr>
        </p:nvPicPr>
        <p:blipFill rotWithShape="1">
          <a:blip r:embed="rId4" cstate="screen">
            <a:extLst>
              <a:ext uri="{28A0092B-C50C-407E-A947-70E740481C1C}">
                <a14:useLocalDpi xmlns:a14="http://schemas.microsoft.com/office/drawing/2010/main"/>
              </a:ext>
            </a:extLst>
          </a:blip>
          <a:srcRect/>
          <a:stretch/>
        </p:blipFill>
        <p:spPr bwMode="auto">
          <a:xfrm>
            <a:off x="3809999" y="1600200"/>
            <a:ext cx="5298257"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 descr="S:\COMMON3-ndrive\6_EXECUTIVE OFFICE FOLDERS\BHackley\NewSSECLogoForBernadette-02-19-2013\NewB-FlushL-Block-SunA.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400800" y="6172199"/>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1194821"/>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Teachers felt more prepared to teach inquiry </a:t>
            </a:r>
            <a:endParaRPr lang="en-US" dirty="0"/>
          </a:p>
        </p:txBody>
      </p:sp>
      <p:pic>
        <p:nvPicPr>
          <p:cNvPr id="5" name="Picture 2"/>
          <p:cNvPicPr>
            <a:picLocks noGrp="1" noChangeAspect="1" noChangeArrowheads="1"/>
          </p:cNvPicPr>
          <p:nvPr>
            <p:ph sz="half" idx="2"/>
          </p:nvPr>
        </p:nvPicPr>
        <p:blipFill rotWithShape="1">
          <a:blip r:embed="rId2" cstate="screen">
            <a:extLst>
              <a:ext uri="{28A0092B-C50C-407E-A947-70E740481C1C}">
                <a14:useLocalDpi xmlns:a14="http://schemas.microsoft.com/office/drawing/2010/main"/>
              </a:ext>
            </a:extLst>
          </a:blip>
          <a:srcRect/>
          <a:stretch/>
        </p:blipFill>
        <p:spPr bwMode="auto">
          <a:xfrm>
            <a:off x="1752600" y="1782591"/>
            <a:ext cx="6034079" cy="427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4"/>
          <p:cNvSpPr>
            <a:spLocks noGrp="1"/>
          </p:cNvSpPr>
          <p:nvPr>
            <p:ph type="ftr" sz="quarter" idx="11"/>
          </p:nvPr>
        </p:nvSpPr>
        <p:spPr>
          <a:xfrm>
            <a:off x="3200400" y="6248400"/>
            <a:ext cx="5421083" cy="365125"/>
          </a:xfrm>
        </p:spPr>
        <p:txBody>
          <a:bodyPr/>
          <a:lstStyle/>
          <a:p>
            <a:r>
              <a:rPr lang="en-US" sz="2400" dirty="0">
                <a:solidFill>
                  <a:srgbClr val="FF0000"/>
                </a:solidFill>
              </a:rPr>
              <a:t>The training is fantastic! </a:t>
            </a:r>
          </a:p>
          <a:p>
            <a:r>
              <a:rPr lang="en-US" sz="2400" u="sng" dirty="0">
                <a:solidFill>
                  <a:srgbClr val="0070C0"/>
                </a:solidFill>
              </a:rPr>
              <a:t>http://bit.ly/training-is-fantastic </a:t>
            </a:r>
            <a:endParaRPr lang="en-US" sz="2400" dirty="0">
              <a:solidFill>
                <a:srgbClr val="0070C0"/>
              </a:solidFill>
            </a:endParaRPr>
          </a:p>
        </p:txBody>
      </p:sp>
      <p:pic>
        <p:nvPicPr>
          <p:cNvPr id="6"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381804"/>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8153400" cy="990600"/>
          </a:xfrm>
        </p:spPr>
        <p:txBody>
          <a:bodyPr>
            <a:noAutofit/>
          </a:bodyPr>
          <a:lstStyle/>
          <a:p>
            <a:r>
              <a:rPr lang="en-US" sz="2800" dirty="0" smtClean="0"/>
              <a:t>Classroom observations show students in LASER schools demonstrate more collaboration and work in teams to solve problems</a:t>
            </a:r>
            <a:endParaRPr lang="en-US" sz="2800" dirty="0"/>
          </a:p>
        </p:txBody>
      </p:sp>
      <p:pic>
        <p:nvPicPr>
          <p:cNvPr id="81922" name="Picture 2"/>
          <p:cNvPicPr>
            <a:picLocks noGrp="1" noChangeAspect="1" noChangeArrowheads="1"/>
          </p:cNvPicPr>
          <p:nvPr>
            <p:ph sz="quarter" idx="13"/>
          </p:nvPr>
        </p:nvPicPr>
        <p:blipFill>
          <a:blip r:embed="rId2" cstate="email">
            <a:extLst>
              <a:ext uri="{28A0092B-C50C-407E-A947-70E740481C1C}">
                <a14:useLocalDpi xmlns:a14="http://schemas.microsoft.com/office/drawing/2010/main"/>
              </a:ext>
            </a:extLst>
          </a:blip>
          <a:srcRect/>
          <a:stretch>
            <a:fillRect/>
          </a:stretch>
        </p:blipFill>
        <p:spPr bwMode="auto">
          <a:xfrm>
            <a:off x="0" y="1828800"/>
            <a:ext cx="5963444" cy="4191000"/>
          </a:xfrm>
          <a:prstGeom prst="rect">
            <a:avLst/>
          </a:prstGeom>
          <a:noFill/>
          <a:ln w="9525">
            <a:noFill/>
            <a:miter lim="800000"/>
            <a:headEnd/>
            <a:tailEnd/>
          </a:ln>
        </p:spPr>
      </p:pic>
      <p:pic>
        <p:nvPicPr>
          <p:cNvPr id="6"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15000" y="2514600"/>
            <a:ext cx="3429000" cy="2286669"/>
          </a:xfrm>
          <a:prstGeom prst="rect">
            <a:avLst/>
          </a:prstGeom>
          <a:noFill/>
          <a:ln w="9525">
            <a:noFill/>
            <a:miter lim="800000"/>
            <a:headEnd/>
            <a:tailEnd/>
          </a:ln>
        </p:spPr>
      </p:pic>
    </p:spTree>
    <p:extLst>
      <p:ext uri="{BB962C8B-B14F-4D97-AF65-F5344CB8AC3E}">
        <p14:creationId xmlns:p14="http://schemas.microsoft.com/office/powerpoint/2010/main" val="120033755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dirty="0"/>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3046" cy="6858000"/>
          </a:xfrm>
          <a:prstGeom prst="rect">
            <a:avLst/>
          </a:prstGeom>
        </p:spPr>
      </p:pic>
      <p:sp>
        <p:nvSpPr>
          <p:cNvPr id="4" name="Title 3"/>
          <p:cNvSpPr txBox="1">
            <a:spLocks/>
          </p:cNvSpPr>
          <p:nvPr/>
        </p:nvSpPr>
        <p:spPr>
          <a:xfrm>
            <a:off x="612648" y="228600"/>
            <a:ext cx="8153400" cy="990600"/>
          </a:xfrm>
          <a:prstGeom prst="rect">
            <a:avLst/>
          </a:prstGeom>
        </p:spPr>
        <p:txBody>
          <a:bodyPr/>
          <a:lstStyle>
            <a:lvl1pPr algn="l" rtl="0" eaLnBrk="1" latinLnBrk="0" hangingPunct="1">
              <a:spcBef>
                <a:spcPct val="0"/>
              </a:spcBef>
              <a:buNone/>
              <a:defRPr sz="4400" kern="1200">
                <a:solidFill>
                  <a:schemeClr val="tx2"/>
                </a:solidFill>
                <a:effectLst>
                  <a:outerShdw blurRad="50800" dist="38100" dir="2700000" algn="tl" rotWithShape="0">
                    <a:prstClr val="black">
                      <a:alpha val="40000"/>
                    </a:prstClr>
                  </a:outerShdw>
                </a:effectLst>
                <a:latin typeface="+mj-lt"/>
                <a:ea typeface="+mj-ea"/>
                <a:cs typeface="+mj-cs"/>
              </a:defRPr>
            </a:lvl1pPr>
          </a:lstStyle>
          <a:p>
            <a:pPr algn="ctr"/>
            <a:r>
              <a:rPr lang="en-US" smtClean="0"/>
              <a:t>Smithsonian Institution</a:t>
            </a:r>
            <a:endParaRPr lang="en-US" dirty="0"/>
          </a:p>
        </p:txBody>
      </p:sp>
      <p:sp>
        <p:nvSpPr>
          <p:cNvPr id="5" name="TextBox 4"/>
          <p:cNvSpPr txBox="1"/>
          <p:nvPr/>
        </p:nvSpPr>
        <p:spPr>
          <a:xfrm>
            <a:off x="453689" y="2902705"/>
            <a:ext cx="8471318" cy="1938992"/>
          </a:xfrm>
          <a:prstGeom prst="rect">
            <a:avLst/>
          </a:prstGeom>
          <a:ln w="38100" cmpd="sng">
            <a:solidFill>
              <a:schemeClr val="accent4"/>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solidFill>
                  <a:schemeClr val="tx1"/>
                </a:solidFill>
                <a:latin typeface="Arial"/>
                <a:cs typeface="Arial"/>
              </a:rPr>
              <a:t>The Smithsonian is the world’s largest museum, education, and research complex with 19 museums, 5 education centers, 9 research centers, a zoo, with 138 million objects, artworks, and specimens in its collection.</a:t>
            </a:r>
          </a:p>
        </p:txBody>
      </p:sp>
    </p:spTree>
    <p:extLst>
      <p:ext uri="{BB962C8B-B14F-4D97-AF65-F5344CB8AC3E}">
        <p14:creationId xmlns:p14="http://schemas.microsoft.com/office/powerpoint/2010/main" val="141201350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this all mean?</a:t>
            </a:r>
            <a:endParaRPr lang="en-US" dirty="0"/>
          </a:p>
        </p:txBody>
      </p:sp>
      <p:sp>
        <p:nvSpPr>
          <p:cNvPr id="3" name="Text Placeholder 2"/>
          <p:cNvSpPr>
            <a:spLocks noGrp="1"/>
          </p:cNvSpPr>
          <p:nvPr>
            <p:ph type="body" idx="1"/>
          </p:nvPr>
        </p:nvSpPr>
        <p:spPr>
          <a:xfrm>
            <a:off x="152400" y="1295400"/>
            <a:ext cx="3962400" cy="5181600"/>
          </a:xfrm>
        </p:spPr>
        <p:txBody>
          <a:bodyPr>
            <a:normAutofit/>
          </a:bodyPr>
          <a:lstStyle/>
          <a:p>
            <a:pPr marL="365760" lvl="1" indent="0">
              <a:buNone/>
            </a:pPr>
            <a:endParaRPr lang="en-US" sz="2800" dirty="0" smtClean="0">
              <a:latin typeface="Calibri" panose="020F0502020204030204" pitchFamily="34" charset="0"/>
            </a:endParaRPr>
          </a:p>
          <a:p>
            <a:pPr marL="365760" lvl="1" indent="0">
              <a:buNone/>
            </a:pPr>
            <a:r>
              <a:rPr lang="en-US" sz="2800" dirty="0" smtClean="0">
                <a:latin typeface="Calibri" panose="020F0502020204030204" pitchFamily="34" charset="0"/>
              </a:rPr>
              <a:t>Across </a:t>
            </a:r>
            <a:r>
              <a:rPr lang="en-US" sz="2800" dirty="0">
                <a:latin typeface="Calibri" panose="020F0502020204030204" pitchFamily="34" charset="0"/>
              </a:rPr>
              <a:t>the country, the Smithsonian Science Education Center is changing educational </a:t>
            </a:r>
            <a:r>
              <a:rPr lang="en-US" sz="2800" dirty="0" smtClean="0">
                <a:latin typeface="Calibri" panose="020F0502020204030204" pitchFamily="34" charset="0"/>
              </a:rPr>
              <a:t>outcomes </a:t>
            </a:r>
            <a:r>
              <a:rPr lang="en-US" sz="2800" dirty="0">
                <a:latin typeface="Calibri" panose="020F0502020204030204" pitchFamily="34" charset="0"/>
              </a:rPr>
              <a:t>for </a:t>
            </a:r>
            <a:r>
              <a:rPr lang="en-US" sz="2800" dirty="0" smtClean="0">
                <a:latin typeface="Calibri" panose="020F0502020204030204" pitchFamily="34" charset="0"/>
              </a:rPr>
              <a:t>economically </a:t>
            </a:r>
            <a:r>
              <a:rPr lang="en-US" sz="2800" dirty="0">
                <a:latin typeface="Calibri" panose="020F0502020204030204" pitchFamily="34" charset="0"/>
              </a:rPr>
              <a:t>disadvantaged youth, English language learners, and students with disabilities</a:t>
            </a:r>
            <a:r>
              <a:rPr lang="en-US" sz="2800" dirty="0" smtClean="0">
                <a:latin typeface="Calibri" panose="020F0502020204030204" pitchFamily="34" charset="0"/>
              </a:rPr>
              <a:t>.</a:t>
            </a:r>
          </a:p>
          <a:p>
            <a:pPr marL="365760" lvl="1" indent="0">
              <a:buNone/>
            </a:pPr>
            <a:endParaRPr lang="en-US" sz="7000" dirty="0"/>
          </a:p>
          <a:p>
            <a:endParaRPr lang="en-US" dirty="0"/>
          </a:p>
        </p:txBody>
      </p:sp>
      <p:sp>
        <p:nvSpPr>
          <p:cNvPr id="4" name="TextBox 3"/>
          <p:cNvSpPr txBox="1"/>
          <p:nvPr/>
        </p:nvSpPr>
        <p:spPr>
          <a:xfrm>
            <a:off x="4413314" y="5029200"/>
            <a:ext cx="4038600" cy="1415772"/>
          </a:xfrm>
          <a:prstGeom prst="rect">
            <a:avLst/>
          </a:prstGeom>
          <a:noFill/>
        </p:spPr>
        <p:txBody>
          <a:bodyPr wrap="square" rtlCol="0">
            <a:spAutoFit/>
          </a:bodyPr>
          <a:lstStyle/>
          <a:p>
            <a:pPr marL="0" lvl="1" algn="ctr"/>
            <a:r>
              <a:rPr lang="en-US" sz="3200" b="1" dirty="0">
                <a:solidFill>
                  <a:srgbClr val="FF0000"/>
                </a:solidFill>
                <a:latin typeface="Calibri" panose="020F0502020204030204" pitchFamily="34" charset="0"/>
              </a:rPr>
              <a:t>Learning by doing</a:t>
            </a:r>
            <a:r>
              <a:rPr lang="en-US" sz="3200" dirty="0">
                <a:solidFill>
                  <a:srgbClr val="FF0000"/>
                </a:solidFill>
                <a:latin typeface="Calibri" panose="020F0502020204030204" pitchFamily="34" charset="0"/>
              </a:rPr>
              <a:t>—</a:t>
            </a:r>
            <a:r>
              <a:rPr lang="en-US" sz="3200" b="1" i="1" dirty="0">
                <a:solidFill>
                  <a:srgbClr val="FF0000"/>
                </a:solidFill>
                <a:latin typeface="Calibri" panose="020F0502020204030204" pitchFamily="34" charset="0"/>
              </a:rPr>
              <a:t>it’s the great equalizer</a:t>
            </a:r>
            <a:r>
              <a:rPr lang="en-US" sz="3600" dirty="0">
                <a:solidFill>
                  <a:srgbClr val="FF0000"/>
                </a:solidFill>
                <a:latin typeface="Calibri" panose="020F0502020204030204" pitchFamily="34" charset="0"/>
              </a:rPr>
              <a:t>.</a:t>
            </a:r>
          </a:p>
          <a:p>
            <a:endParaRPr lang="en-US" dirty="0"/>
          </a:p>
        </p:txBody>
      </p:sp>
      <p:pic>
        <p:nvPicPr>
          <p:cNvPr id="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026030" y="1693159"/>
            <a:ext cx="4813169" cy="320877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6298711"/>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92357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438400" y="3200400"/>
            <a:ext cx="6477000" cy="1828800"/>
          </a:xfrm>
        </p:spPr>
        <p:txBody>
          <a:bodyPr>
            <a:normAutofit fontScale="90000"/>
          </a:bodyPr>
          <a:lstStyle/>
          <a:p>
            <a:r>
              <a:rPr lang="en-US" dirty="0" smtClean="0">
                <a:solidFill>
                  <a:schemeClr val="accent2"/>
                </a:solidFill>
                <a:effectLst/>
              </a:rPr>
              <a:t>Why is this approach to teaching science so important today?</a:t>
            </a:r>
            <a:endParaRPr lang="en-US" dirty="0">
              <a:solidFill>
                <a:schemeClr val="accent2"/>
              </a:solidFill>
              <a:effectLst/>
            </a:endParaRPr>
          </a:p>
        </p:txBody>
      </p:sp>
      <p:pic>
        <p:nvPicPr>
          <p:cNvPr id="7"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7020045"/>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bwMode="auto">
          <a:xfrm>
            <a:off x="812801" y="5215467"/>
            <a:ext cx="2438400" cy="2099733"/>
          </a:xfrm>
          <a:prstGeom prst="ellipse">
            <a:avLst/>
          </a:prstGeom>
          <a:solidFill>
            <a:srgbClr val="BDD2F2"/>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Arial" charset="0"/>
              <a:ea typeface="ＭＳ Ｐゴシック" charset="0"/>
            </a:endParaRPr>
          </a:p>
        </p:txBody>
      </p:sp>
      <p:sp>
        <p:nvSpPr>
          <p:cNvPr id="5" name="TextBox 4"/>
          <p:cNvSpPr txBox="1"/>
          <p:nvPr/>
        </p:nvSpPr>
        <p:spPr>
          <a:xfrm>
            <a:off x="2302933" y="6519333"/>
            <a:ext cx="184666" cy="246221"/>
          </a:xfrm>
          <a:prstGeom prst="rect">
            <a:avLst/>
          </a:prstGeom>
          <a:noFill/>
        </p:spPr>
        <p:txBody>
          <a:bodyPr wrap="none" rtlCol="0">
            <a:spAutoFit/>
          </a:bodyPr>
          <a:lstStyle/>
          <a:p>
            <a:endParaRPr lang="en-US" dirty="0"/>
          </a:p>
        </p:txBody>
      </p:sp>
      <p:pic>
        <p:nvPicPr>
          <p:cNvPr id="8" name="Picture 7" descr="shutterstock_132903536.jpg"/>
          <p:cNvPicPr>
            <a:picLocks noChangeAspect="1"/>
          </p:cNvPicPr>
          <p:nvPr/>
        </p:nvPicPr>
        <p:blipFill rotWithShape="1">
          <a:blip r:embed="rId3" cstate="email">
            <a:alphaModFix amt="78000"/>
            <a:extLst>
              <a:ext uri="{28A0092B-C50C-407E-A947-70E740481C1C}">
                <a14:useLocalDpi xmlns:a14="http://schemas.microsoft.com/office/drawing/2010/main"/>
              </a:ext>
            </a:extLst>
          </a:blip>
          <a:srcRect/>
          <a:stretch/>
        </p:blipFill>
        <p:spPr>
          <a:xfrm>
            <a:off x="0" y="-270713"/>
            <a:ext cx="9144000" cy="71287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5602" name="Rectangle 2"/>
          <p:cNvSpPr>
            <a:spLocks noGrp="1" noChangeArrowheads="1"/>
          </p:cNvSpPr>
          <p:nvPr>
            <p:ph type="title"/>
          </p:nvPr>
        </p:nvSpPr>
        <p:spPr>
          <a:xfrm>
            <a:off x="0" y="-135467"/>
            <a:ext cx="9144000" cy="751946"/>
          </a:xfrm>
          <a:solidFill>
            <a:srgbClr val="000080"/>
          </a:solidFill>
        </p:spPr>
        <p:txBody>
          <a:bodyPr/>
          <a:lstStyle/>
          <a:p>
            <a:pPr algn="ctr"/>
            <a:r>
              <a:rPr lang="en-US" sz="3600" b="0" dirty="0">
                <a:solidFill>
                  <a:srgbClr val="FFFFFF"/>
                </a:solidFill>
              </a:rPr>
              <a:t>Unprecedented Global Challenges</a:t>
            </a:r>
            <a:endParaRPr lang="en-US" sz="3600" b="0" dirty="0"/>
          </a:p>
        </p:txBody>
      </p:sp>
      <p:sp>
        <p:nvSpPr>
          <p:cNvPr id="7" name="Text Placeholder 5"/>
          <p:cNvSpPr txBox="1">
            <a:spLocks/>
          </p:cNvSpPr>
          <p:nvPr/>
        </p:nvSpPr>
        <p:spPr>
          <a:xfrm>
            <a:off x="123824" y="569288"/>
            <a:ext cx="1806575" cy="503358"/>
          </a:xfrm>
          <a:prstGeom prst="rect">
            <a:avLst/>
          </a:prstGeom>
          <a:solidFill>
            <a:schemeClr val="bg1"/>
          </a:solidFill>
        </p:spPr>
        <p:txBody>
          <a:bodyPr/>
          <a:lstStyle>
            <a:lvl1pPr marL="342900" indent="-342900" algn="l" rtl="0" fontAlgn="base">
              <a:spcBef>
                <a:spcPct val="20000"/>
              </a:spcBef>
              <a:spcAft>
                <a:spcPct val="0"/>
              </a:spcAft>
              <a:buClr>
                <a:srgbClr val="99CC00"/>
              </a:buClr>
              <a:buSzPct val="150000"/>
              <a:buChar char="•"/>
              <a:defRPr sz="2400">
                <a:solidFill>
                  <a:srgbClr val="003399"/>
                </a:solidFill>
                <a:latin typeface="+mn-lt"/>
                <a:ea typeface="+mn-ea"/>
                <a:cs typeface="+mn-cs"/>
              </a:defRPr>
            </a:lvl1pPr>
            <a:lvl2pPr marL="742950" indent="-285750" algn="l" rtl="0" fontAlgn="base">
              <a:spcBef>
                <a:spcPct val="20000"/>
              </a:spcBef>
              <a:spcAft>
                <a:spcPct val="0"/>
              </a:spcAft>
              <a:buClr>
                <a:srgbClr val="99CC00"/>
              </a:buClr>
              <a:buSzPct val="150000"/>
              <a:buChar char="•"/>
              <a:defRPr sz="2000">
                <a:solidFill>
                  <a:srgbClr val="003399"/>
                </a:solidFill>
                <a:latin typeface="+mn-lt"/>
                <a:ea typeface="+mn-ea"/>
              </a:defRPr>
            </a:lvl2pPr>
            <a:lvl3pPr marL="1143000" indent="-228600" algn="l" rtl="0" fontAlgn="base">
              <a:spcBef>
                <a:spcPct val="20000"/>
              </a:spcBef>
              <a:spcAft>
                <a:spcPct val="0"/>
              </a:spcAft>
              <a:buClr>
                <a:srgbClr val="99CC00"/>
              </a:buClr>
              <a:buSzPct val="150000"/>
              <a:buChar char="•"/>
              <a:defRPr>
                <a:solidFill>
                  <a:srgbClr val="003399"/>
                </a:solidFill>
                <a:latin typeface="+mn-lt"/>
                <a:ea typeface="+mn-ea"/>
              </a:defRPr>
            </a:lvl3pPr>
            <a:lvl4pPr marL="1600200" indent="-228600" algn="l" rtl="0" fontAlgn="base">
              <a:spcBef>
                <a:spcPct val="20000"/>
              </a:spcBef>
              <a:spcAft>
                <a:spcPct val="0"/>
              </a:spcAft>
              <a:buClr>
                <a:srgbClr val="99CC00"/>
              </a:buClr>
              <a:buChar char="–"/>
              <a:defRPr sz="1600">
                <a:solidFill>
                  <a:srgbClr val="003399"/>
                </a:solidFill>
                <a:latin typeface="+mn-lt"/>
                <a:ea typeface="+mn-ea"/>
              </a:defRPr>
            </a:lvl4pPr>
            <a:lvl5pPr marL="2057400" indent="-228600" algn="l" rtl="0" fontAlgn="base">
              <a:spcBef>
                <a:spcPct val="20000"/>
              </a:spcBef>
              <a:spcAft>
                <a:spcPct val="0"/>
              </a:spcAft>
              <a:buClr>
                <a:srgbClr val="99CC00"/>
              </a:buClr>
              <a:buChar char="»"/>
              <a:defRPr sz="1600">
                <a:solidFill>
                  <a:srgbClr val="003399"/>
                </a:solidFill>
                <a:latin typeface="+mn-lt"/>
                <a:ea typeface="+mn-ea"/>
              </a:defRPr>
            </a:lvl5pPr>
            <a:lvl6pPr marL="2514600" indent="-228600" algn="l" rtl="0" fontAlgn="base">
              <a:spcBef>
                <a:spcPct val="20000"/>
              </a:spcBef>
              <a:spcAft>
                <a:spcPct val="0"/>
              </a:spcAft>
              <a:buClr>
                <a:srgbClr val="99CC00"/>
              </a:buClr>
              <a:buChar char="»"/>
              <a:defRPr sz="1600">
                <a:solidFill>
                  <a:srgbClr val="003399"/>
                </a:solidFill>
                <a:latin typeface="+mn-lt"/>
                <a:ea typeface="+mn-ea"/>
              </a:defRPr>
            </a:lvl6pPr>
            <a:lvl7pPr marL="2971800" indent="-228600" algn="l" rtl="0" fontAlgn="base">
              <a:spcBef>
                <a:spcPct val="20000"/>
              </a:spcBef>
              <a:spcAft>
                <a:spcPct val="0"/>
              </a:spcAft>
              <a:buClr>
                <a:srgbClr val="99CC00"/>
              </a:buClr>
              <a:buChar char="»"/>
              <a:defRPr sz="1600">
                <a:solidFill>
                  <a:srgbClr val="003399"/>
                </a:solidFill>
                <a:latin typeface="+mn-lt"/>
                <a:ea typeface="+mn-ea"/>
              </a:defRPr>
            </a:lvl7pPr>
            <a:lvl8pPr marL="3429000" indent="-228600" algn="l" rtl="0" fontAlgn="base">
              <a:spcBef>
                <a:spcPct val="20000"/>
              </a:spcBef>
              <a:spcAft>
                <a:spcPct val="0"/>
              </a:spcAft>
              <a:buClr>
                <a:srgbClr val="99CC00"/>
              </a:buClr>
              <a:buChar char="»"/>
              <a:defRPr sz="1600">
                <a:solidFill>
                  <a:srgbClr val="003399"/>
                </a:solidFill>
                <a:latin typeface="+mn-lt"/>
                <a:ea typeface="+mn-ea"/>
              </a:defRPr>
            </a:lvl8pPr>
            <a:lvl9pPr marL="3886200" indent="-228600" algn="l" rtl="0" fontAlgn="base">
              <a:spcBef>
                <a:spcPct val="20000"/>
              </a:spcBef>
              <a:spcAft>
                <a:spcPct val="0"/>
              </a:spcAft>
              <a:buClr>
                <a:srgbClr val="99CC00"/>
              </a:buClr>
              <a:buChar char="»"/>
              <a:defRPr sz="1600">
                <a:solidFill>
                  <a:srgbClr val="003399"/>
                </a:solidFill>
                <a:latin typeface="+mn-lt"/>
                <a:ea typeface="+mn-ea"/>
              </a:defRPr>
            </a:lvl9pPr>
          </a:lstStyle>
          <a:p>
            <a:pPr marL="0" indent="0" algn="ctr">
              <a:buNone/>
            </a:pPr>
            <a:r>
              <a:rPr lang="en-US" dirty="0" smtClean="0">
                <a:solidFill>
                  <a:srgbClr val="68AC27"/>
                </a:solidFill>
              </a:rPr>
              <a:t>Level 2</a:t>
            </a:r>
            <a:endParaRPr lang="en-US" dirty="0">
              <a:solidFill>
                <a:srgbClr val="68AC27"/>
              </a:solidFill>
            </a:endParaRPr>
          </a:p>
        </p:txBody>
      </p:sp>
      <p:sp>
        <p:nvSpPr>
          <p:cNvPr id="9" name="Text Placeholder 5"/>
          <p:cNvSpPr txBox="1">
            <a:spLocks/>
          </p:cNvSpPr>
          <p:nvPr/>
        </p:nvSpPr>
        <p:spPr>
          <a:xfrm>
            <a:off x="7252759" y="552354"/>
            <a:ext cx="1772708" cy="503358"/>
          </a:xfrm>
          <a:prstGeom prst="rect">
            <a:avLst/>
          </a:prstGeom>
          <a:solidFill>
            <a:schemeClr val="bg1"/>
          </a:solidFill>
        </p:spPr>
        <p:txBody>
          <a:bodyPr/>
          <a:lstStyle>
            <a:lvl1pPr marL="342900" indent="-342900" algn="l" rtl="0" fontAlgn="base">
              <a:spcBef>
                <a:spcPct val="20000"/>
              </a:spcBef>
              <a:spcAft>
                <a:spcPct val="0"/>
              </a:spcAft>
              <a:buClr>
                <a:srgbClr val="99CC00"/>
              </a:buClr>
              <a:buSzPct val="150000"/>
              <a:buChar char="•"/>
              <a:defRPr sz="2400">
                <a:solidFill>
                  <a:srgbClr val="003399"/>
                </a:solidFill>
                <a:latin typeface="+mn-lt"/>
                <a:ea typeface="+mn-ea"/>
                <a:cs typeface="+mn-cs"/>
              </a:defRPr>
            </a:lvl1pPr>
            <a:lvl2pPr marL="742950" indent="-285750" algn="l" rtl="0" fontAlgn="base">
              <a:spcBef>
                <a:spcPct val="20000"/>
              </a:spcBef>
              <a:spcAft>
                <a:spcPct val="0"/>
              </a:spcAft>
              <a:buClr>
                <a:srgbClr val="99CC00"/>
              </a:buClr>
              <a:buSzPct val="150000"/>
              <a:buChar char="•"/>
              <a:defRPr sz="2000">
                <a:solidFill>
                  <a:srgbClr val="003399"/>
                </a:solidFill>
                <a:latin typeface="+mn-lt"/>
                <a:ea typeface="+mn-ea"/>
              </a:defRPr>
            </a:lvl2pPr>
            <a:lvl3pPr marL="1143000" indent="-228600" algn="l" rtl="0" fontAlgn="base">
              <a:spcBef>
                <a:spcPct val="20000"/>
              </a:spcBef>
              <a:spcAft>
                <a:spcPct val="0"/>
              </a:spcAft>
              <a:buClr>
                <a:srgbClr val="99CC00"/>
              </a:buClr>
              <a:buSzPct val="150000"/>
              <a:buChar char="•"/>
              <a:defRPr>
                <a:solidFill>
                  <a:srgbClr val="003399"/>
                </a:solidFill>
                <a:latin typeface="+mn-lt"/>
                <a:ea typeface="+mn-ea"/>
              </a:defRPr>
            </a:lvl3pPr>
            <a:lvl4pPr marL="1600200" indent="-228600" algn="l" rtl="0" fontAlgn="base">
              <a:spcBef>
                <a:spcPct val="20000"/>
              </a:spcBef>
              <a:spcAft>
                <a:spcPct val="0"/>
              </a:spcAft>
              <a:buClr>
                <a:srgbClr val="99CC00"/>
              </a:buClr>
              <a:buChar char="–"/>
              <a:defRPr sz="1600">
                <a:solidFill>
                  <a:srgbClr val="003399"/>
                </a:solidFill>
                <a:latin typeface="+mn-lt"/>
                <a:ea typeface="+mn-ea"/>
              </a:defRPr>
            </a:lvl4pPr>
            <a:lvl5pPr marL="2057400" indent="-228600" algn="l" rtl="0" fontAlgn="base">
              <a:spcBef>
                <a:spcPct val="20000"/>
              </a:spcBef>
              <a:spcAft>
                <a:spcPct val="0"/>
              </a:spcAft>
              <a:buClr>
                <a:srgbClr val="99CC00"/>
              </a:buClr>
              <a:buChar char="»"/>
              <a:defRPr sz="1600">
                <a:solidFill>
                  <a:srgbClr val="003399"/>
                </a:solidFill>
                <a:latin typeface="+mn-lt"/>
                <a:ea typeface="+mn-ea"/>
              </a:defRPr>
            </a:lvl5pPr>
            <a:lvl6pPr marL="2514600" indent="-228600" algn="l" rtl="0" fontAlgn="base">
              <a:spcBef>
                <a:spcPct val="20000"/>
              </a:spcBef>
              <a:spcAft>
                <a:spcPct val="0"/>
              </a:spcAft>
              <a:buClr>
                <a:srgbClr val="99CC00"/>
              </a:buClr>
              <a:buChar char="»"/>
              <a:defRPr sz="1600">
                <a:solidFill>
                  <a:srgbClr val="003399"/>
                </a:solidFill>
                <a:latin typeface="+mn-lt"/>
                <a:ea typeface="+mn-ea"/>
              </a:defRPr>
            </a:lvl6pPr>
            <a:lvl7pPr marL="2971800" indent="-228600" algn="l" rtl="0" fontAlgn="base">
              <a:spcBef>
                <a:spcPct val="20000"/>
              </a:spcBef>
              <a:spcAft>
                <a:spcPct val="0"/>
              </a:spcAft>
              <a:buClr>
                <a:srgbClr val="99CC00"/>
              </a:buClr>
              <a:buChar char="»"/>
              <a:defRPr sz="1600">
                <a:solidFill>
                  <a:srgbClr val="003399"/>
                </a:solidFill>
                <a:latin typeface="+mn-lt"/>
                <a:ea typeface="+mn-ea"/>
              </a:defRPr>
            </a:lvl7pPr>
            <a:lvl8pPr marL="3429000" indent="-228600" algn="l" rtl="0" fontAlgn="base">
              <a:spcBef>
                <a:spcPct val="20000"/>
              </a:spcBef>
              <a:spcAft>
                <a:spcPct val="0"/>
              </a:spcAft>
              <a:buClr>
                <a:srgbClr val="99CC00"/>
              </a:buClr>
              <a:buChar char="»"/>
              <a:defRPr sz="1600">
                <a:solidFill>
                  <a:srgbClr val="003399"/>
                </a:solidFill>
                <a:latin typeface="+mn-lt"/>
                <a:ea typeface="+mn-ea"/>
              </a:defRPr>
            </a:lvl8pPr>
            <a:lvl9pPr marL="3886200" indent="-228600" algn="l" rtl="0" fontAlgn="base">
              <a:spcBef>
                <a:spcPct val="20000"/>
              </a:spcBef>
              <a:spcAft>
                <a:spcPct val="0"/>
              </a:spcAft>
              <a:buClr>
                <a:srgbClr val="99CC00"/>
              </a:buClr>
              <a:buChar char="»"/>
              <a:defRPr sz="1600">
                <a:solidFill>
                  <a:srgbClr val="003399"/>
                </a:solidFill>
                <a:latin typeface="+mn-lt"/>
                <a:ea typeface="+mn-ea"/>
              </a:defRPr>
            </a:lvl9pPr>
          </a:lstStyle>
          <a:p>
            <a:pPr marL="0" indent="0" algn="ctr">
              <a:buNone/>
            </a:pPr>
            <a:r>
              <a:rPr lang="en-US" dirty="0" smtClean="0">
                <a:solidFill>
                  <a:srgbClr val="68AC27"/>
                </a:solidFill>
              </a:rPr>
              <a:t>Level 1</a:t>
            </a:r>
            <a:endParaRPr lang="en-US" dirty="0">
              <a:solidFill>
                <a:srgbClr val="68AC27"/>
              </a:solidFill>
            </a:endParaRPr>
          </a:p>
        </p:txBody>
      </p:sp>
      <p:sp>
        <p:nvSpPr>
          <p:cNvPr id="10" name="Content Placeholder 6"/>
          <p:cNvSpPr>
            <a:spLocks noGrp="1"/>
          </p:cNvSpPr>
          <p:nvPr>
            <p:ph sz="quarter" idx="4294967295"/>
          </p:nvPr>
        </p:nvSpPr>
        <p:spPr>
          <a:xfrm>
            <a:off x="0" y="1258322"/>
            <a:ext cx="4515908" cy="4702211"/>
          </a:xfrm>
          <a:prstGeom prst="rect">
            <a:avLst/>
          </a:prstGeom>
        </p:spPr>
        <p:txBody>
          <a:bodyPr>
            <a:noAutofit/>
          </a:bodyPr>
          <a:lstStyle/>
          <a:p>
            <a:pPr marL="287338" lvl="1" indent="-236538"/>
            <a:r>
              <a:rPr lang="en-US" sz="2400" b="1" dirty="0">
                <a:solidFill>
                  <a:srgbClr val="FFFFFF"/>
                </a:solidFill>
              </a:rPr>
              <a:t>Poverty</a:t>
            </a:r>
          </a:p>
          <a:p>
            <a:pPr marL="287338" lvl="1" indent="-236538"/>
            <a:r>
              <a:rPr lang="en-US" sz="2400" b="1" dirty="0">
                <a:solidFill>
                  <a:srgbClr val="FFFFFF"/>
                </a:solidFill>
              </a:rPr>
              <a:t>Education</a:t>
            </a:r>
          </a:p>
          <a:p>
            <a:pPr marL="287338" lvl="1" indent="-236538"/>
            <a:r>
              <a:rPr lang="en-US" sz="2400" b="1" dirty="0">
                <a:solidFill>
                  <a:srgbClr val="FFFFFF"/>
                </a:solidFill>
              </a:rPr>
              <a:t>The Digital Divide</a:t>
            </a:r>
          </a:p>
          <a:p>
            <a:pPr marL="287338" lvl="1" indent="-236538"/>
            <a:r>
              <a:rPr lang="en-US" sz="2400" b="1" dirty="0">
                <a:solidFill>
                  <a:srgbClr val="FFFFFF"/>
                </a:solidFill>
              </a:rPr>
              <a:t>Urbanization</a:t>
            </a:r>
          </a:p>
          <a:p>
            <a:pPr marL="287338" lvl="1" indent="-236538"/>
            <a:r>
              <a:rPr lang="en-US" sz="2400" b="1" dirty="0">
                <a:solidFill>
                  <a:srgbClr val="FFFFFF"/>
                </a:solidFill>
              </a:rPr>
              <a:t>Intellectual property</a:t>
            </a:r>
          </a:p>
          <a:p>
            <a:pPr marL="287338" lvl="1" indent="-236538"/>
            <a:r>
              <a:rPr lang="en-US" sz="2400" b="1" dirty="0">
                <a:solidFill>
                  <a:srgbClr val="FFFFFF"/>
                </a:solidFill>
              </a:rPr>
              <a:t>International labor and migration</a:t>
            </a:r>
          </a:p>
          <a:p>
            <a:pPr marL="287338" lvl="1" indent="-236538"/>
            <a:r>
              <a:rPr lang="en-US" sz="2400" b="1" dirty="0">
                <a:solidFill>
                  <a:srgbClr val="FFFFFF"/>
                </a:solidFill>
              </a:rPr>
              <a:t>E-Commerce rules</a:t>
            </a:r>
          </a:p>
          <a:p>
            <a:pPr marL="287338" lvl="1" indent="-236538"/>
            <a:r>
              <a:rPr lang="en-US" sz="2400" b="1" dirty="0">
                <a:solidFill>
                  <a:srgbClr val="FFFFFF"/>
                </a:solidFill>
              </a:rPr>
              <a:t>Biotechnology rules</a:t>
            </a:r>
          </a:p>
          <a:p>
            <a:pPr marL="287338" lvl="1" indent="-236538"/>
            <a:r>
              <a:rPr lang="en-US" sz="2400" b="1" dirty="0">
                <a:solidFill>
                  <a:srgbClr val="FFFFFF"/>
                </a:solidFill>
              </a:rPr>
              <a:t>Maritime Safety </a:t>
            </a:r>
            <a:r>
              <a:rPr lang="en-US" sz="2400" b="1" dirty="0" smtClean="0">
                <a:solidFill>
                  <a:srgbClr val="FFFFFF"/>
                </a:solidFill>
              </a:rPr>
              <a:t>&amp; Pollution</a:t>
            </a:r>
            <a:endParaRPr lang="en-US" sz="2400" b="1" dirty="0">
              <a:solidFill>
                <a:srgbClr val="FFFFFF"/>
              </a:solidFill>
            </a:endParaRPr>
          </a:p>
          <a:p>
            <a:pPr marL="0" indent="0" algn="r">
              <a:buNone/>
            </a:pPr>
            <a:endParaRPr lang="en-US" sz="2100" dirty="0">
              <a:solidFill>
                <a:srgbClr val="FFFFFF"/>
              </a:solidFill>
            </a:endParaRPr>
          </a:p>
        </p:txBody>
      </p:sp>
      <p:sp>
        <p:nvSpPr>
          <p:cNvPr id="11" name="Content Placeholder 4"/>
          <p:cNvSpPr>
            <a:spLocks noGrp="1"/>
          </p:cNvSpPr>
          <p:nvPr>
            <p:ph sz="half" idx="4294967295"/>
          </p:nvPr>
        </p:nvSpPr>
        <p:spPr>
          <a:xfrm>
            <a:off x="5198533" y="1303867"/>
            <a:ext cx="3781522" cy="4306354"/>
          </a:xfrm>
          <a:prstGeom prst="rect">
            <a:avLst/>
          </a:prstGeom>
        </p:spPr>
        <p:txBody>
          <a:bodyPr>
            <a:normAutofit fontScale="85000" lnSpcReduction="20000"/>
          </a:bodyPr>
          <a:lstStyle/>
          <a:p>
            <a:pPr algn="r"/>
            <a:r>
              <a:rPr lang="en-US" b="1" dirty="0">
                <a:solidFill>
                  <a:srgbClr val="FFFFFF"/>
                </a:solidFill>
              </a:rPr>
              <a:t>Infectious Disease</a:t>
            </a:r>
          </a:p>
          <a:p>
            <a:pPr algn="r"/>
            <a:r>
              <a:rPr lang="en-US" b="1" dirty="0" smtClean="0">
                <a:solidFill>
                  <a:srgbClr val="FFFFFF"/>
                </a:solidFill>
              </a:rPr>
              <a:t>Water </a:t>
            </a:r>
            <a:r>
              <a:rPr lang="en-US" b="1" dirty="0">
                <a:solidFill>
                  <a:srgbClr val="FFFFFF"/>
                </a:solidFill>
              </a:rPr>
              <a:t>Scarcity</a:t>
            </a:r>
          </a:p>
          <a:p>
            <a:pPr algn="r"/>
            <a:r>
              <a:rPr lang="en-US" b="1" dirty="0">
                <a:solidFill>
                  <a:srgbClr val="FFFFFF"/>
                </a:solidFill>
              </a:rPr>
              <a:t>Energy Security</a:t>
            </a:r>
          </a:p>
          <a:p>
            <a:pPr algn="r"/>
            <a:r>
              <a:rPr lang="en-US" b="1" dirty="0">
                <a:solidFill>
                  <a:srgbClr val="FFFFFF"/>
                </a:solidFill>
              </a:rPr>
              <a:t>Cyber Security</a:t>
            </a:r>
          </a:p>
          <a:p>
            <a:pPr algn="r"/>
            <a:r>
              <a:rPr lang="en-US" b="1" dirty="0">
                <a:solidFill>
                  <a:srgbClr val="FFFFFF"/>
                </a:solidFill>
              </a:rPr>
              <a:t>Global financial structure</a:t>
            </a:r>
          </a:p>
          <a:p>
            <a:pPr algn="r"/>
            <a:r>
              <a:rPr lang="en-US" b="1" dirty="0">
                <a:solidFill>
                  <a:srgbClr val="FFFFFF"/>
                </a:solidFill>
              </a:rPr>
              <a:t>Climate Change</a:t>
            </a:r>
          </a:p>
          <a:p>
            <a:pPr algn="r"/>
            <a:r>
              <a:rPr lang="en-US" b="1" dirty="0" smtClean="0">
                <a:solidFill>
                  <a:srgbClr val="FFFFFF"/>
                </a:solidFill>
              </a:rPr>
              <a:t>Biodiversity </a:t>
            </a:r>
            <a:r>
              <a:rPr lang="en-US" b="1" dirty="0">
                <a:solidFill>
                  <a:srgbClr val="FFFFFF"/>
                </a:solidFill>
              </a:rPr>
              <a:t>and Ecosystem losses</a:t>
            </a:r>
          </a:p>
          <a:p>
            <a:pPr algn="r"/>
            <a:r>
              <a:rPr lang="en-US" b="1" dirty="0">
                <a:solidFill>
                  <a:srgbClr val="FFFFFF"/>
                </a:solidFill>
              </a:rPr>
              <a:t>Fisheries Depletion</a:t>
            </a:r>
          </a:p>
          <a:p>
            <a:pPr algn="r"/>
            <a:r>
              <a:rPr lang="en-US" b="1" dirty="0">
                <a:solidFill>
                  <a:srgbClr val="FFFFFF"/>
                </a:solidFill>
              </a:rPr>
              <a:t>Deforestation</a:t>
            </a:r>
          </a:p>
          <a:p>
            <a:endParaRPr lang="en-US" dirty="0">
              <a:solidFill>
                <a:srgbClr val="FFFFFF"/>
              </a:solidFill>
            </a:endParaRPr>
          </a:p>
        </p:txBody>
      </p:sp>
      <p:sp>
        <p:nvSpPr>
          <p:cNvPr id="12" name="TextBox 11"/>
          <p:cNvSpPr txBox="1"/>
          <p:nvPr/>
        </p:nvSpPr>
        <p:spPr>
          <a:xfrm>
            <a:off x="118534" y="5995988"/>
            <a:ext cx="4212150" cy="461665"/>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b="1" dirty="0" smtClean="0">
                <a:solidFill>
                  <a:prstClr val="white"/>
                </a:solidFill>
              </a:rPr>
              <a:t>Disruptive to our way of life</a:t>
            </a:r>
            <a:endParaRPr lang="en-US" sz="2400" b="1" dirty="0">
              <a:solidFill>
                <a:prstClr val="white"/>
              </a:solidFill>
            </a:endParaRPr>
          </a:p>
        </p:txBody>
      </p:sp>
      <p:sp>
        <p:nvSpPr>
          <p:cNvPr id="14" name="TextBox 13"/>
          <p:cNvSpPr txBox="1"/>
          <p:nvPr/>
        </p:nvSpPr>
        <p:spPr>
          <a:xfrm>
            <a:off x="5232400" y="5995988"/>
            <a:ext cx="3707921" cy="461665"/>
          </a:xfrm>
          <a:prstGeom prst="rect">
            <a:avLst/>
          </a:prstGeom>
          <a:solidFill>
            <a:srgbClr val="000090"/>
          </a:solidFill>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b="1" dirty="0" smtClean="0">
                <a:solidFill>
                  <a:prstClr val="white"/>
                </a:solidFill>
              </a:rPr>
              <a:t>Eliminate our way of life</a:t>
            </a:r>
            <a:endParaRPr lang="en-US" sz="2400" b="1" dirty="0">
              <a:solidFill>
                <a:prstClr val="white"/>
              </a:solidFill>
            </a:endParaRPr>
          </a:p>
        </p:txBody>
      </p:sp>
      <p:sp>
        <p:nvSpPr>
          <p:cNvPr id="15" name="TextBox 14"/>
          <p:cNvSpPr txBox="1"/>
          <p:nvPr/>
        </p:nvSpPr>
        <p:spPr>
          <a:xfrm>
            <a:off x="423333" y="2810933"/>
            <a:ext cx="8471318" cy="830997"/>
          </a:xfrm>
          <a:prstGeom prst="rect">
            <a:avLst/>
          </a:prstGeom>
          <a:ln w="38100" cmpd="sng">
            <a:solidFill>
              <a:schemeClr val="accent4"/>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solidFill>
                  <a:schemeClr val="tx1"/>
                </a:solidFill>
                <a:latin typeface="Arial"/>
                <a:cs typeface="Arial"/>
              </a:rPr>
              <a:t>Are we educating students to solve the grand challenges of our generation?</a:t>
            </a:r>
            <a:endParaRPr lang="en-US" sz="2400" b="1" dirty="0">
              <a:solidFill>
                <a:schemeClr val="tx1"/>
              </a:solidFill>
              <a:latin typeface="Arial"/>
              <a:cs typeface="Arial"/>
            </a:endParaRPr>
          </a:p>
        </p:txBody>
      </p:sp>
      <p:sp>
        <p:nvSpPr>
          <p:cNvPr id="16" name="TextBox 15"/>
          <p:cNvSpPr txBox="1"/>
          <p:nvPr/>
        </p:nvSpPr>
        <p:spPr>
          <a:xfrm>
            <a:off x="2057400" y="609600"/>
            <a:ext cx="5105400" cy="276999"/>
          </a:xfrm>
          <a:prstGeom prst="rect">
            <a:avLst/>
          </a:prstGeom>
          <a:noFill/>
        </p:spPr>
        <p:txBody>
          <a:bodyPr wrap="square" rtlCol="0">
            <a:spAutoFit/>
          </a:bodyPr>
          <a:lstStyle/>
          <a:p>
            <a:pPr algn="l"/>
            <a:r>
              <a:rPr lang="en-US" sz="1200" dirty="0" smtClean="0">
                <a:solidFill>
                  <a:schemeClr val="accent2"/>
                </a:solidFill>
              </a:rPr>
              <a:t>Source: Paul A. Morin, </a:t>
            </a:r>
            <a:r>
              <a:rPr lang="en-US" sz="1200" b="0" dirty="0" smtClean="0">
                <a:solidFill>
                  <a:schemeClr val="accent2"/>
                </a:solidFill>
              </a:rPr>
              <a:t>M. Ed., Alabama Afterschool Community Network</a:t>
            </a:r>
            <a:endParaRPr lang="en-US" sz="1200" b="0" dirty="0">
              <a:solidFill>
                <a:schemeClr val="accent2"/>
              </a:solidFill>
            </a:endParaRPr>
          </a:p>
        </p:txBody>
      </p:sp>
    </p:spTree>
    <p:extLst>
      <p:ext uri="{BB962C8B-B14F-4D97-AF65-F5344CB8AC3E}">
        <p14:creationId xmlns:p14="http://schemas.microsoft.com/office/powerpoint/2010/main" val="2004659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dissolv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 calcmode="lin" valueType="num">
                                      <p:cBhvr additive="base">
                                        <p:cTn id="2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0">
                                            <p:txEl>
                                              <p:pRg st="1" end="1"/>
                                            </p:txEl>
                                          </p:spTgt>
                                        </p:tgtEl>
                                        <p:attrNameLst>
                                          <p:attrName>style.visibility</p:attrName>
                                        </p:attrNameLst>
                                      </p:cBhvr>
                                      <p:to>
                                        <p:strVal val="visible"/>
                                      </p:to>
                                    </p:set>
                                    <p:anim calcmode="lin" valueType="num">
                                      <p:cBhvr additive="base">
                                        <p:cTn id="26"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0">
                                            <p:txEl>
                                              <p:pRg st="2" end="2"/>
                                            </p:txEl>
                                          </p:spTgt>
                                        </p:tgtEl>
                                        <p:attrNameLst>
                                          <p:attrName>style.visibility</p:attrName>
                                        </p:attrNameLst>
                                      </p:cBhvr>
                                      <p:to>
                                        <p:strVal val="visible"/>
                                      </p:to>
                                    </p:set>
                                    <p:anim calcmode="lin" valueType="num">
                                      <p:cBhvr additive="base">
                                        <p:cTn id="30"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 calcmode="lin" valueType="num">
                                      <p:cBhvr additive="base">
                                        <p:cTn id="34"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xEl>
                                              <p:pRg st="4" end="4"/>
                                            </p:txEl>
                                          </p:spTgt>
                                        </p:tgtEl>
                                        <p:attrNameLst>
                                          <p:attrName>style.visibility</p:attrName>
                                        </p:attrNameLst>
                                      </p:cBhvr>
                                      <p:to>
                                        <p:strVal val="visible"/>
                                      </p:to>
                                    </p:set>
                                    <p:anim calcmode="lin" valueType="num">
                                      <p:cBhvr additive="base">
                                        <p:cTn id="38"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10">
                                            <p:txEl>
                                              <p:pRg st="4" end="4"/>
                                            </p:txEl>
                                          </p:spTgt>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0">
                                            <p:txEl>
                                              <p:pRg st="5" end="5"/>
                                            </p:txEl>
                                          </p:spTgt>
                                        </p:tgtEl>
                                        <p:attrNameLst>
                                          <p:attrName>style.visibility</p:attrName>
                                        </p:attrNameLst>
                                      </p:cBhvr>
                                      <p:to>
                                        <p:strVal val="visible"/>
                                      </p:to>
                                    </p:set>
                                    <p:anim calcmode="lin" valueType="num">
                                      <p:cBhvr additive="base">
                                        <p:cTn id="42"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5" end="5"/>
                                            </p:txEl>
                                          </p:spTgt>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0">
                                            <p:txEl>
                                              <p:pRg st="6" end="6"/>
                                            </p:txEl>
                                          </p:spTgt>
                                        </p:tgtEl>
                                        <p:attrNameLst>
                                          <p:attrName>style.visibility</p:attrName>
                                        </p:attrNameLst>
                                      </p:cBhvr>
                                      <p:to>
                                        <p:strVal val="visible"/>
                                      </p:to>
                                    </p:set>
                                    <p:anim calcmode="lin" valueType="num">
                                      <p:cBhvr additive="base">
                                        <p:cTn id="46"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10">
                                            <p:txEl>
                                              <p:pRg st="6" end="6"/>
                                            </p:txEl>
                                          </p:spTgt>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10">
                                            <p:txEl>
                                              <p:pRg st="7" end="7"/>
                                            </p:txEl>
                                          </p:spTgt>
                                        </p:tgtEl>
                                        <p:attrNameLst>
                                          <p:attrName>style.visibility</p:attrName>
                                        </p:attrNameLst>
                                      </p:cBhvr>
                                      <p:to>
                                        <p:strVal val="visible"/>
                                      </p:to>
                                    </p:set>
                                    <p:anim calcmode="lin" valueType="num">
                                      <p:cBhvr additive="base">
                                        <p:cTn id="50" dur="500" fill="hold"/>
                                        <p:tgtEl>
                                          <p:spTgt spid="10">
                                            <p:txEl>
                                              <p:pRg st="7" end="7"/>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10">
                                            <p:txEl>
                                              <p:pRg st="7" end="7"/>
                                            </p:txEl>
                                          </p:spTgt>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10">
                                            <p:txEl>
                                              <p:pRg st="8" end="8"/>
                                            </p:txEl>
                                          </p:spTgt>
                                        </p:tgtEl>
                                        <p:attrNameLst>
                                          <p:attrName>style.visibility</p:attrName>
                                        </p:attrNameLst>
                                      </p:cBhvr>
                                      <p:to>
                                        <p:strVal val="visible"/>
                                      </p:to>
                                    </p:set>
                                    <p:anim calcmode="lin" valueType="num">
                                      <p:cBhvr additive="base">
                                        <p:cTn id="54" dur="500" fill="hold"/>
                                        <p:tgtEl>
                                          <p:spTgt spid="10">
                                            <p:txEl>
                                              <p:pRg st="8" end="8"/>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accel="50000" decel="50000" fill="hold" grpId="0" nodeType="clickEffect">
                                  <p:stCondLst>
                                    <p:cond delay="0"/>
                                  </p:stCondLst>
                                  <p:childTnLst>
                                    <p:set>
                                      <p:cBhvr>
                                        <p:cTn id="59" dur="1" fill="hold">
                                          <p:stCondLst>
                                            <p:cond delay="0"/>
                                          </p:stCondLst>
                                        </p:cTn>
                                        <p:tgtEl>
                                          <p:spTgt spid="9"/>
                                        </p:tgtEl>
                                        <p:attrNameLst>
                                          <p:attrName>style.visibility</p:attrName>
                                        </p:attrNameLst>
                                      </p:cBhvr>
                                      <p:to>
                                        <p:strVal val="visible"/>
                                      </p:to>
                                    </p:set>
                                    <p:anim calcmode="lin" valueType="num">
                                      <p:cBhvr additive="base">
                                        <p:cTn id="60" dur="1000" fill="hold"/>
                                        <p:tgtEl>
                                          <p:spTgt spid="9"/>
                                        </p:tgtEl>
                                        <p:attrNameLst>
                                          <p:attrName>ppt_x</p:attrName>
                                        </p:attrNameLst>
                                      </p:cBhvr>
                                      <p:tavLst>
                                        <p:tav tm="0">
                                          <p:val>
                                            <p:strVal val="0-#ppt_w/2"/>
                                          </p:val>
                                        </p:tav>
                                        <p:tav tm="100000">
                                          <p:val>
                                            <p:strVal val="#ppt_x"/>
                                          </p:val>
                                        </p:tav>
                                      </p:tavLst>
                                    </p:anim>
                                    <p:anim calcmode="lin" valueType="num">
                                      <p:cBhvr additive="base">
                                        <p:cTn id="61"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dissolve">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1">
                                            <p:txEl>
                                              <p:pRg st="0" end="0"/>
                                            </p:txEl>
                                          </p:spTgt>
                                        </p:tgtEl>
                                        <p:attrNameLst>
                                          <p:attrName>style.visibility</p:attrName>
                                        </p:attrNameLst>
                                      </p:cBhvr>
                                      <p:to>
                                        <p:strVal val="visible"/>
                                      </p:to>
                                    </p:set>
                                    <p:anim calcmode="lin" valueType="num">
                                      <p:cBhvr additive="base">
                                        <p:cTn id="7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1">
                                            <p:txEl>
                                              <p:pRg st="0" end="0"/>
                                            </p:txEl>
                                          </p:spTgt>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1">
                                            <p:txEl>
                                              <p:pRg st="1" end="1"/>
                                            </p:txEl>
                                          </p:spTgt>
                                        </p:tgtEl>
                                        <p:attrNameLst>
                                          <p:attrName>style.visibility</p:attrName>
                                        </p:attrNameLst>
                                      </p:cBhvr>
                                      <p:to>
                                        <p:strVal val="visible"/>
                                      </p:to>
                                    </p:set>
                                    <p:anim calcmode="lin" valueType="num">
                                      <p:cBhvr additive="base">
                                        <p:cTn id="75"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1">
                                            <p:txEl>
                                              <p:pRg st="2" end="2"/>
                                            </p:txEl>
                                          </p:spTgt>
                                        </p:tgtEl>
                                        <p:attrNameLst>
                                          <p:attrName>style.visibility</p:attrName>
                                        </p:attrNameLst>
                                      </p:cBhvr>
                                      <p:to>
                                        <p:strVal val="visible"/>
                                      </p:to>
                                    </p:set>
                                    <p:anim calcmode="lin" valueType="num">
                                      <p:cBhvr additive="base">
                                        <p:cTn id="79"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1">
                                            <p:txEl>
                                              <p:pRg st="2" end="2"/>
                                            </p:txEl>
                                          </p:spTgt>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1">
                                            <p:txEl>
                                              <p:pRg st="3" end="3"/>
                                            </p:txEl>
                                          </p:spTgt>
                                        </p:tgtEl>
                                        <p:attrNameLst>
                                          <p:attrName>style.visibility</p:attrName>
                                        </p:attrNameLst>
                                      </p:cBhvr>
                                      <p:to>
                                        <p:strVal val="visible"/>
                                      </p:to>
                                    </p:set>
                                    <p:anim calcmode="lin" valueType="num">
                                      <p:cBhvr additive="base">
                                        <p:cTn id="83"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1">
                                            <p:txEl>
                                              <p:pRg st="4" end="4"/>
                                            </p:txEl>
                                          </p:spTgt>
                                        </p:tgtEl>
                                        <p:attrNameLst>
                                          <p:attrName>style.visibility</p:attrName>
                                        </p:attrNameLst>
                                      </p:cBhvr>
                                      <p:to>
                                        <p:strVal val="visible"/>
                                      </p:to>
                                    </p:set>
                                    <p:anim calcmode="lin" valueType="num">
                                      <p:cBhvr additive="base">
                                        <p:cTn id="8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1">
                                            <p:txEl>
                                              <p:pRg st="4" end="4"/>
                                            </p:txEl>
                                          </p:spTgt>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1">
                                            <p:txEl>
                                              <p:pRg st="5" end="5"/>
                                            </p:txEl>
                                          </p:spTgt>
                                        </p:tgtEl>
                                        <p:attrNameLst>
                                          <p:attrName>style.visibility</p:attrName>
                                        </p:attrNameLst>
                                      </p:cBhvr>
                                      <p:to>
                                        <p:strVal val="visible"/>
                                      </p:to>
                                    </p:set>
                                    <p:anim calcmode="lin" valueType="num">
                                      <p:cBhvr additive="base">
                                        <p:cTn id="91"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1">
                                            <p:txEl>
                                              <p:pRg st="6" end="6"/>
                                            </p:txEl>
                                          </p:spTgt>
                                        </p:tgtEl>
                                        <p:attrNameLst>
                                          <p:attrName>style.visibility</p:attrName>
                                        </p:attrNameLst>
                                      </p:cBhvr>
                                      <p:to>
                                        <p:strVal val="visible"/>
                                      </p:to>
                                    </p:set>
                                    <p:anim calcmode="lin" valueType="num">
                                      <p:cBhvr additive="base">
                                        <p:cTn id="95"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11">
                                            <p:txEl>
                                              <p:pRg st="6" end="6"/>
                                            </p:txEl>
                                          </p:spTgt>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1">
                                            <p:txEl>
                                              <p:pRg st="7" end="7"/>
                                            </p:txEl>
                                          </p:spTgt>
                                        </p:tgtEl>
                                        <p:attrNameLst>
                                          <p:attrName>style.visibility</p:attrName>
                                        </p:attrNameLst>
                                      </p:cBhvr>
                                      <p:to>
                                        <p:strVal val="visible"/>
                                      </p:to>
                                    </p:set>
                                    <p:anim calcmode="lin" valueType="num">
                                      <p:cBhvr additive="base">
                                        <p:cTn id="99"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1">
                                            <p:txEl>
                                              <p:pRg st="7" end="7"/>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1">
                                            <p:txEl>
                                              <p:pRg st="8" end="8"/>
                                            </p:txEl>
                                          </p:spTgt>
                                        </p:tgtEl>
                                        <p:attrNameLst>
                                          <p:attrName>style.visibility</p:attrName>
                                        </p:attrNameLst>
                                      </p:cBhvr>
                                      <p:to>
                                        <p:strVal val="visible"/>
                                      </p:to>
                                    </p:set>
                                    <p:anim calcmode="lin" valueType="num">
                                      <p:cBhvr additive="base">
                                        <p:cTn id="103"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1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7" grpId="0" animBg="1"/>
      <p:bldP spid="9" grpId="0" animBg="1"/>
      <p:bldP spid="10" grpId="0" build="p"/>
      <p:bldP spid="11" grpId="0" build="p"/>
      <p:bldP spid="12" grpId="0" animBg="1"/>
      <p:bldP spid="14" grpId="0" animBg="1"/>
      <p:bldP spid="1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Oval 76"/>
          <p:cNvSpPr/>
          <p:nvPr/>
        </p:nvSpPr>
        <p:spPr bwMode="auto">
          <a:xfrm>
            <a:off x="812801" y="5215467"/>
            <a:ext cx="2438400" cy="2099733"/>
          </a:xfrm>
          <a:prstGeom prst="ellipse">
            <a:avLst/>
          </a:prstGeom>
          <a:solidFill>
            <a:srgbClr val="BDD2F2"/>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Arial" charset="0"/>
              <a:ea typeface="ＭＳ Ｐゴシック" charset="0"/>
            </a:endParaRPr>
          </a:p>
        </p:txBody>
      </p:sp>
      <p:grpSp>
        <p:nvGrpSpPr>
          <p:cNvPr id="30722" name="Group 106"/>
          <p:cNvGrpSpPr>
            <a:grpSpLocks/>
          </p:cNvGrpSpPr>
          <p:nvPr/>
        </p:nvGrpSpPr>
        <p:grpSpPr bwMode="auto">
          <a:xfrm>
            <a:off x="3041650" y="897467"/>
            <a:ext cx="1411817" cy="1591733"/>
            <a:chOff x="1099" y="48"/>
            <a:chExt cx="1061" cy="1056"/>
          </a:xfrm>
        </p:grpSpPr>
        <p:sp>
          <p:nvSpPr>
            <p:cNvPr id="30791" name="AutoShape 107"/>
            <p:cNvSpPr>
              <a:spLocks noChangeArrowheads="1"/>
            </p:cNvSpPr>
            <p:nvPr/>
          </p:nvSpPr>
          <p:spPr bwMode="auto">
            <a:xfrm>
              <a:off x="1104" y="96"/>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pic>
          <p:nvPicPr>
            <p:cNvPr id="30792" name="Picture 108" descr="old-fashioned-video-camera"/>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07" y="48"/>
              <a:ext cx="513"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3" name="Text Box 109"/>
            <p:cNvSpPr txBox="1">
              <a:spLocks noChangeArrowheads="1"/>
            </p:cNvSpPr>
            <p:nvPr/>
          </p:nvSpPr>
          <p:spPr bwMode="auto">
            <a:xfrm>
              <a:off x="1099" y="763"/>
              <a:ext cx="105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smtClean="0">
                  <a:solidFill>
                    <a:srgbClr val="000000"/>
                  </a:solidFill>
                </a:rPr>
                <a:t>Record </a:t>
              </a:r>
              <a:r>
                <a:rPr lang="en-US" sz="1400" dirty="0">
                  <a:solidFill>
                    <a:srgbClr val="000000"/>
                  </a:solidFill>
                </a:rPr>
                <a:t>movies</a:t>
              </a:r>
            </a:p>
          </p:txBody>
        </p:sp>
      </p:grpSp>
      <p:grpSp>
        <p:nvGrpSpPr>
          <p:cNvPr id="30723" name="Group 102"/>
          <p:cNvGrpSpPr>
            <a:grpSpLocks/>
          </p:cNvGrpSpPr>
          <p:nvPr/>
        </p:nvGrpSpPr>
        <p:grpSpPr bwMode="auto">
          <a:xfrm>
            <a:off x="4495800" y="948267"/>
            <a:ext cx="1470025" cy="1524000"/>
            <a:chOff x="3296" y="3552"/>
            <a:chExt cx="1072" cy="1008"/>
          </a:xfrm>
        </p:grpSpPr>
        <p:sp>
          <p:nvSpPr>
            <p:cNvPr id="30788" name="AutoShape 103"/>
            <p:cNvSpPr>
              <a:spLocks noChangeArrowheads="1"/>
            </p:cNvSpPr>
            <p:nvPr/>
          </p:nvSpPr>
          <p:spPr bwMode="auto">
            <a:xfrm>
              <a:off x="3312" y="3552"/>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pic>
          <p:nvPicPr>
            <p:cNvPr id="30789" name="Picture 104" descr="produkter_bandare_image"/>
            <p:cNvPicPr>
              <a:picLocks noChangeAspect="1" noChangeArrowheads="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408" y="3600"/>
              <a:ext cx="816" cy="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90" name="Text Box 105"/>
            <p:cNvSpPr txBox="1">
              <a:spLocks noChangeArrowheads="1"/>
            </p:cNvSpPr>
            <p:nvPr/>
          </p:nvSpPr>
          <p:spPr bwMode="auto">
            <a:xfrm>
              <a:off x="3296" y="4211"/>
              <a:ext cx="105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000000"/>
                  </a:solidFill>
                </a:rPr>
                <a:t>Record movies</a:t>
              </a:r>
            </a:p>
          </p:txBody>
        </p:sp>
      </p:grpSp>
      <p:grpSp>
        <p:nvGrpSpPr>
          <p:cNvPr id="30724" name="Group 110"/>
          <p:cNvGrpSpPr>
            <a:grpSpLocks/>
          </p:cNvGrpSpPr>
          <p:nvPr/>
        </p:nvGrpSpPr>
        <p:grpSpPr bwMode="auto">
          <a:xfrm>
            <a:off x="6019800" y="914399"/>
            <a:ext cx="1447800" cy="1557867"/>
            <a:chOff x="2208" y="96"/>
            <a:chExt cx="1056" cy="1008"/>
          </a:xfrm>
        </p:grpSpPr>
        <p:sp>
          <p:nvSpPr>
            <p:cNvPr id="30785" name="AutoShape 111"/>
            <p:cNvSpPr>
              <a:spLocks noChangeArrowheads="1"/>
            </p:cNvSpPr>
            <p:nvPr/>
          </p:nvSpPr>
          <p:spPr bwMode="auto">
            <a:xfrm>
              <a:off x="2208" y="96"/>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pic>
          <p:nvPicPr>
            <p:cNvPr id="30786" name="Picture 112" descr="Television"/>
            <p:cNvPicPr>
              <a:picLocks noChangeAspect="1" noChangeArrowheads="1"/>
            </p:cNvPicPr>
            <p:nvPr/>
          </p:nvPicPr>
          <p:blipFill>
            <a:blip r:embed="rId5" cstate="email">
              <a:clrChange>
                <a:clrFrom>
                  <a:srgbClr val="FFFFFD"/>
                </a:clrFrom>
                <a:clrTo>
                  <a:srgbClr val="FFFFFD">
                    <a:alpha val="0"/>
                  </a:srgbClr>
                </a:clrTo>
              </a:clrChange>
              <a:extLst>
                <a:ext uri="{28A0092B-C50C-407E-A947-70E740481C1C}">
                  <a14:useLocalDpi xmlns:a14="http://schemas.microsoft.com/office/drawing/2010/main"/>
                </a:ext>
              </a:extLst>
            </a:blip>
            <a:srcRect/>
            <a:stretch>
              <a:fillRect/>
            </a:stretch>
          </p:blipFill>
          <p:spPr bwMode="auto">
            <a:xfrm>
              <a:off x="2400" y="144"/>
              <a:ext cx="620"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7" name="Text Box 113"/>
            <p:cNvSpPr txBox="1">
              <a:spLocks noChangeArrowheads="1"/>
            </p:cNvSpPr>
            <p:nvPr/>
          </p:nvSpPr>
          <p:spPr bwMode="auto">
            <a:xfrm>
              <a:off x="2304" y="755"/>
              <a:ext cx="86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000000"/>
                  </a:solidFill>
                </a:rPr>
                <a:t>View movies</a:t>
              </a:r>
            </a:p>
          </p:txBody>
        </p:sp>
      </p:grpSp>
      <p:grpSp>
        <p:nvGrpSpPr>
          <p:cNvPr id="30725" name="Group 94"/>
          <p:cNvGrpSpPr>
            <a:grpSpLocks/>
          </p:cNvGrpSpPr>
          <p:nvPr/>
        </p:nvGrpSpPr>
        <p:grpSpPr bwMode="auto">
          <a:xfrm>
            <a:off x="7458076" y="897467"/>
            <a:ext cx="1685924" cy="1557866"/>
            <a:chOff x="-58" y="2400"/>
            <a:chExt cx="1174" cy="1008"/>
          </a:xfrm>
        </p:grpSpPr>
        <p:sp>
          <p:nvSpPr>
            <p:cNvPr id="30782" name="AutoShape 95"/>
            <p:cNvSpPr>
              <a:spLocks noChangeArrowheads="1"/>
            </p:cNvSpPr>
            <p:nvPr/>
          </p:nvSpPr>
          <p:spPr bwMode="auto">
            <a:xfrm>
              <a:off x="0" y="2400"/>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pic>
          <p:nvPicPr>
            <p:cNvPr id="30783" name="Picture 96" descr="Polaroid-Polaroid-215"/>
            <p:cNvPicPr>
              <a:picLocks noChangeAspect="1" noChangeArrowheads="1"/>
            </p:cNvPicPr>
            <p:nvPr/>
          </p:nvPicPr>
          <p:blipFill>
            <a:blip r:embed="rId6" cstate="email">
              <a:clrChange>
                <a:clrFrom>
                  <a:srgbClr val="FBFFFE"/>
                </a:clrFrom>
                <a:clrTo>
                  <a:srgbClr val="FBFFFE">
                    <a:alpha val="0"/>
                  </a:srgbClr>
                </a:clrTo>
              </a:clrChange>
              <a:extLst>
                <a:ext uri="{28A0092B-C50C-407E-A947-70E740481C1C}">
                  <a14:useLocalDpi xmlns:a14="http://schemas.microsoft.com/office/drawing/2010/main"/>
                </a:ext>
              </a:extLst>
            </a:blip>
            <a:srcRect/>
            <a:stretch>
              <a:fillRect/>
            </a:stretch>
          </p:blipFill>
          <p:spPr bwMode="auto">
            <a:xfrm>
              <a:off x="192" y="2448"/>
              <a:ext cx="672" cy="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4" name="Text Box 97"/>
            <p:cNvSpPr txBox="1">
              <a:spLocks noChangeArrowheads="1"/>
            </p:cNvSpPr>
            <p:nvPr/>
          </p:nvSpPr>
          <p:spPr bwMode="auto">
            <a:xfrm>
              <a:off x="-58" y="3059"/>
              <a:ext cx="117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smtClean="0">
                  <a:solidFill>
                    <a:srgbClr val="000000"/>
                  </a:solidFill>
                </a:rPr>
                <a:t>Photographs</a:t>
              </a:r>
              <a:endParaRPr lang="en-US" sz="1400" dirty="0">
                <a:solidFill>
                  <a:srgbClr val="000000"/>
                </a:solidFill>
              </a:endParaRPr>
            </a:p>
          </p:txBody>
        </p:sp>
      </p:grpSp>
      <p:grpSp>
        <p:nvGrpSpPr>
          <p:cNvPr id="30726" name="Group 122"/>
          <p:cNvGrpSpPr>
            <a:grpSpLocks/>
          </p:cNvGrpSpPr>
          <p:nvPr/>
        </p:nvGrpSpPr>
        <p:grpSpPr bwMode="auto">
          <a:xfrm>
            <a:off x="100011" y="2546984"/>
            <a:ext cx="1542521" cy="1354456"/>
            <a:chOff x="1104" y="3552"/>
            <a:chExt cx="1056" cy="1008"/>
          </a:xfrm>
        </p:grpSpPr>
        <p:sp>
          <p:nvSpPr>
            <p:cNvPr id="30779" name="AutoShape 123"/>
            <p:cNvSpPr>
              <a:spLocks noChangeArrowheads="1"/>
            </p:cNvSpPr>
            <p:nvPr/>
          </p:nvSpPr>
          <p:spPr bwMode="auto">
            <a:xfrm>
              <a:off x="1104" y="3552"/>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pic>
          <p:nvPicPr>
            <p:cNvPr id="30780" name="Picture 124" descr="old-computer"/>
            <p:cNvPicPr>
              <a:picLocks noChangeAspect="1" noChangeArrowheads="1"/>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52" y="3576"/>
              <a:ext cx="912"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1" name="Text Box 125"/>
            <p:cNvSpPr txBox="1">
              <a:spLocks noChangeArrowheads="1"/>
            </p:cNvSpPr>
            <p:nvPr/>
          </p:nvSpPr>
          <p:spPr bwMode="auto">
            <a:xfrm>
              <a:off x="1151" y="4281"/>
              <a:ext cx="1009"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000000"/>
                  </a:solidFill>
                </a:rPr>
                <a:t>Compute</a:t>
              </a:r>
            </a:p>
          </p:txBody>
        </p:sp>
      </p:grpSp>
      <p:grpSp>
        <p:nvGrpSpPr>
          <p:cNvPr id="3" name="Group 2"/>
          <p:cNvGrpSpPr/>
          <p:nvPr/>
        </p:nvGrpSpPr>
        <p:grpSpPr>
          <a:xfrm>
            <a:off x="118533" y="982133"/>
            <a:ext cx="1490134" cy="1507068"/>
            <a:chOff x="1066800" y="857250"/>
            <a:chExt cx="1447800" cy="1130300"/>
          </a:xfrm>
        </p:grpSpPr>
        <p:sp>
          <p:nvSpPr>
            <p:cNvPr id="30776" name="AutoShape 119"/>
            <p:cNvSpPr>
              <a:spLocks noChangeArrowheads="1"/>
            </p:cNvSpPr>
            <p:nvPr/>
          </p:nvSpPr>
          <p:spPr bwMode="auto">
            <a:xfrm>
              <a:off x="1066800" y="857250"/>
              <a:ext cx="1447800" cy="1130300"/>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pic>
          <p:nvPicPr>
            <p:cNvPr id="30777" name="Picture 120" descr="radio"/>
            <p:cNvPicPr>
              <a:picLocks noChangeAspect="1" noChangeArrowheads="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198418" y="896497"/>
              <a:ext cx="1118755" cy="671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8" name="Text Box 121"/>
            <p:cNvSpPr txBox="1">
              <a:spLocks noChangeArrowheads="1"/>
            </p:cNvSpPr>
            <p:nvPr/>
          </p:nvSpPr>
          <p:spPr bwMode="auto">
            <a:xfrm>
              <a:off x="1203902" y="1633210"/>
              <a:ext cx="1184564" cy="25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000000"/>
                  </a:solidFill>
                </a:rPr>
                <a:t>Listen Radio</a:t>
              </a:r>
            </a:p>
          </p:txBody>
        </p:sp>
      </p:grpSp>
      <p:grpSp>
        <p:nvGrpSpPr>
          <p:cNvPr id="30729" name="Group 114"/>
          <p:cNvGrpSpPr>
            <a:grpSpLocks/>
          </p:cNvGrpSpPr>
          <p:nvPr/>
        </p:nvGrpSpPr>
        <p:grpSpPr bwMode="auto">
          <a:xfrm>
            <a:off x="1659467" y="999067"/>
            <a:ext cx="1320800" cy="1473200"/>
            <a:chOff x="3312" y="1248"/>
            <a:chExt cx="1056" cy="1008"/>
          </a:xfrm>
        </p:grpSpPr>
        <p:sp>
          <p:nvSpPr>
            <p:cNvPr id="30770" name="AutoShape 115"/>
            <p:cNvSpPr>
              <a:spLocks noChangeArrowheads="1"/>
            </p:cNvSpPr>
            <p:nvPr/>
          </p:nvSpPr>
          <p:spPr bwMode="auto">
            <a:xfrm>
              <a:off x="3312" y="1248"/>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pic>
          <p:nvPicPr>
            <p:cNvPr id="30771" name="Picture 116" descr="Atari2600a"/>
            <p:cNvPicPr>
              <a:picLocks noChangeAspect="1" noChangeArrowheads="1"/>
            </p:cNvPicPr>
            <p:nvPr/>
          </p:nvPicPr>
          <p:blipFill>
            <a:blip r:embed="rId9" cstate="email">
              <a:clrChange>
                <a:clrFrom>
                  <a:srgbClr val="FEFAF1"/>
                </a:clrFrom>
                <a:clrTo>
                  <a:srgbClr val="FEFAF1">
                    <a:alpha val="0"/>
                  </a:srgbClr>
                </a:clrTo>
              </a:clrChange>
              <a:extLst>
                <a:ext uri="{28A0092B-C50C-407E-A947-70E740481C1C}">
                  <a14:useLocalDpi xmlns:a14="http://schemas.microsoft.com/office/drawing/2010/main"/>
                </a:ext>
              </a:extLst>
            </a:blip>
            <a:srcRect/>
            <a:stretch>
              <a:fillRect/>
            </a:stretch>
          </p:blipFill>
          <p:spPr bwMode="auto">
            <a:xfrm>
              <a:off x="3360" y="1344"/>
              <a:ext cx="960" cy="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2" name="Text Box 117"/>
            <p:cNvSpPr txBox="1">
              <a:spLocks noChangeArrowheads="1"/>
            </p:cNvSpPr>
            <p:nvPr/>
          </p:nvSpPr>
          <p:spPr bwMode="auto">
            <a:xfrm>
              <a:off x="3359" y="1977"/>
              <a:ext cx="951"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smtClean="0">
                  <a:solidFill>
                    <a:srgbClr val="000000"/>
                  </a:solidFill>
                </a:rPr>
                <a:t>Play Games</a:t>
              </a:r>
              <a:endParaRPr lang="en-US" sz="1400" dirty="0">
                <a:solidFill>
                  <a:srgbClr val="000000"/>
                </a:solidFill>
              </a:endParaRPr>
            </a:p>
          </p:txBody>
        </p:sp>
      </p:grpSp>
      <p:grpSp>
        <p:nvGrpSpPr>
          <p:cNvPr id="30731" name="Group 90"/>
          <p:cNvGrpSpPr>
            <a:grpSpLocks/>
          </p:cNvGrpSpPr>
          <p:nvPr/>
        </p:nvGrpSpPr>
        <p:grpSpPr bwMode="auto">
          <a:xfrm>
            <a:off x="7548562" y="2523066"/>
            <a:ext cx="1460500" cy="1298363"/>
            <a:chOff x="1104" y="1248"/>
            <a:chExt cx="1065" cy="1008"/>
          </a:xfrm>
        </p:grpSpPr>
        <p:sp>
          <p:nvSpPr>
            <p:cNvPr id="30764" name="AutoShape 91"/>
            <p:cNvSpPr>
              <a:spLocks noChangeArrowheads="1"/>
            </p:cNvSpPr>
            <p:nvPr/>
          </p:nvSpPr>
          <p:spPr bwMode="auto">
            <a:xfrm>
              <a:off x="1104" y="1248"/>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sp>
          <p:nvSpPr>
            <p:cNvPr id="30765" name="Text Box 92"/>
            <p:cNvSpPr txBox="1">
              <a:spLocks noChangeArrowheads="1"/>
            </p:cNvSpPr>
            <p:nvPr/>
          </p:nvSpPr>
          <p:spPr bwMode="auto">
            <a:xfrm>
              <a:off x="1124" y="1922"/>
              <a:ext cx="1045"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000000"/>
                  </a:solidFill>
                </a:rPr>
                <a:t>Measure Time</a:t>
              </a:r>
            </a:p>
          </p:txBody>
        </p:sp>
        <p:pic>
          <p:nvPicPr>
            <p:cNvPr id="30766" name="Picture 93" descr="iwc-pilots-watches-spitfire-spitfire-chronograph-automatic-iw371702"/>
            <p:cNvPicPr>
              <a:picLocks noChangeAspect="1" noChangeArrowheads="1"/>
            </p:cNvPicPr>
            <p:nvPr/>
          </p:nvPicPr>
          <p:blipFill>
            <a:blip r:embed="rId10"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40" y="1276"/>
              <a:ext cx="432"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32" name="Group 134"/>
          <p:cNvGrpSpPr>
            <a:grpSpLocks/>
          </p:cNvGrpSpPr>
          <p:nvPr/>
        </p:nvGrpSpPr>
        <p:grpSpPr bwMode="auto">
          <a:xfrm>
            <a:off x="3048000" y="5351146"/>
            <a:ext cx="1447800" cy="1354454"/>
            <a:chOff x="0" y="3552"/>
            <a:chExt cx="1056" cy="1008"/>
          </a:xfrm>
        </p:grpSpPr>
        <p:sp>
          <p:nvSpPr>
            <p:cNvPr id="30761" name="AutoShape 135"/>
            <p:cNvSpPr>
              <a:spLocks noChangeArrowheads="1"/>
            </p:cNvSpPr>
            <p:nvPr/>
          </p:nvSpPr>
          <p:spPr bwMode="auto">
            <a:xfrm>
              <a:off x="0" y="3552"/>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pic>
          <p:nvPicPr>
            <p:cNvPr id="30762" name="Picture 136" descr="telephone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44" y="3600"/>
              <a:ext cx="672"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3" name="Text Box 137"/>
            <p:cNvSpPr txBox="1">
              <a:spLocks noChangeArrowheads="1"/>
            </p:cNvSpPr>
            <p:nvPr/>
          </p:nvSpPr>
          <p:spPr bwMode="auto">
            <a:xfrm>
              <a:off x="96" y="4156"/>
              <a:ext cx="864"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smtClean="0">
                  <a:solidFill>
                    <a:srgbClr val="000000"/>
                  </a:solidFill>
                </a:rPr>
                <a:t>Telephone</a:t>
              </a:r>
              <a:endParaRPr lang="en-US" sz="1400" dirty="0">
                <a:solidFill>
                  <a:srgbClr val="000000"/>
                </a:solidFill>
              </a:endParaRPr>
            </a:p>
          </p:txBody>
        </p:sp>
      </p:grpSp>
      <p:grpSp>
        <p:nvGrpSpPr>
          <p:cNvPr id="30733" name="Group 126"/>
          <p:cNvGrpSpPr>
            <a:grpSpLocks/>
          </p:cNvGrpSpPr>
          <p:nvPr/>
        </p:nvGrpSpPr>
        <p:grpSpPr bwMode="auto">
          <a:xfrm>
            <a:off x="4516437" y="5334000"/>
            <a:ext cx="1503363" cy="1354454"/>
            <a:chOff x="2168" y="3552"/>
            <a:chExt cx="1096" cy="1008"/>
          </a:xfrm>
        </p:grpSpPr>
        <p:sp>
          <p:nvSpPr>
            <p:cNvPr id="30758" name="AutoShape 127"/>
            <p:cNvSpPr>
              <a:spLocks noChangeArrowheads="1"/>
            </p:cNvSpPr>
            <p:nvPr/>
          </p:nvSpPr>
          <p:spPr bwMode="auto">
            <a:xfrm>
              <a:off x="2208" y="3552"/>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pic>
          <p:nvPicPr>
            <p:cNvPr id="30759" name="Picture 128" descr="nr_FaxCentreF110"/>
            <p:cNvPicPr>
              <a:picLocks noChangeAspect="1" noChangeArrowheads="1"/>
            </p:cNvPicPr>
            <p:nvPr/>
          </p:nvPicPr>
          <p:blipFill>
            <a:blip r:embed="rId1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304" y="3571"/>
              <a:ext cx="768" cy="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0" name="Text Box 129"/>
            <p:cNvSpPr txBox="1">
              <a:spLocks noChangeArrowheads="1"/>
            </p:cNvSpPr>
            <p:nvPr/>
          </p:nvSpPr>
          <p:spPr bwMode="auto">
            <a:xfrm>
              <a:off x="2168" y="4178"/>
              <a:ext cx="1048"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000000"/>
                  </a:solidFill>
                </a:rPr>
                <a:t>Share pictures</a:t>
              </a:r>
            </a:p>
          </p:txBody>
        </p:sp>
      </p:grpSp>
      <p:grpSp>
        <p:nvGrpSpPr>
          <p:cNvPr id="30734" name="Group 130"/>
          <p:cNvGrpSpPr>
            <a:grpSpLocks/>
          </p:cNvGrpSpPr>
          <p:nvPr/>
        </p:nvGrpSpPr>
        <p:grpSpPr bwMode="auto">
          <a:xfrm>
            <a:off x="6096000" y="5314950"/>
            <a:ext cx="1447800" cy="1354454"/>
            <a:chOff x="0" y="96"/>
            <a:chExt cx="1056" cy="1008"/>
          </a:xfrm>
        </p:grpSpPr>
        <p:sp>
          <p:nvSpPr>
            <p:cNvPr id="30755" name="AutoShape 131"/>
            <p:cNvSpPr>
              <a:spLocks noChangeArrowheads="1"/>
            </p:cNvSpPr>
            <p:nvPr/>
          </p:nvSpPr>
          <p:spPr bwMode="auto">
            <a:xfrm>
              <a:off x="0" y="96"/>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sp>
          <p:nvSpPr>
            <p:cNvPr id="30756" name="Text Box 132"/>
            <p:cNvSpPr txBox="1">
              <a:spLocks noChangeArrowheads="1"/>
            </p:cNvSpPr>
            <p:nvPr/>
          </p:nvSpPr>
          <p:spPr bwMode="auto">
            <a:xfrm>
              <a:off x="144" y="767"/>
              <a:ext cx="816"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000000"/>
                  </a:solidFill>
                </a:rPr>
                <a:t>Share text</a:t>
              </a:r>
            </a:p>
          </p:txBody>
        </p:sp>
        <p:pic>
          <p:nvPicPr>
            <p:cNvPr id="30757" name="Picture 133" descr="asr-33_big_crop"/>
            <p:cNvPicPr>
              <a:picLocks noChangeAspect="1" noChangeArrowheads="1"/>
            </p:cNvPicPr>
            <p:nvPr/>
          </p:nvPicPr>
          <p:blipFill>
            <a:blip r:embed="rId1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44" y="144"/>
              <a:ext cx="720" cy="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35" name="Group 147"/>
          <p:cNvGrpSpPr>
            <a:grpSpLocks/>
          </p:cNvGrpSpPr>
          <p:nvPr/>
        </p:nvGrpSpPr>
        <p:grpSpPr bwMode="auto">
          <a:xfrm>
            <a:off x="7591424" y="3861437"/>
            <a:ext cx="1447800" cy="1356331"/>
            <a:chOff x="3312" y="2400"/>
            <a:chExt cx="1056" cy="1008"/>
          </a:xfrm>
        </p:grpSpPr>
        <p:sp>
          <p:nvSpPr>
            <p:cNvPr id="30752" name="AutoShape 148"/>
            <p:cNvSpPr>
              <a:spLocks noChangeArrowheads="1"/>
            </p:cNvSpPr>
            <p:nvPr/>
          </p:nvSpPr>
          <p:spPr bwMode="auto">
            <a:xfrm>
              <a:off x="3312" y="2400"/>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pic>
          <p:nvPicPr>
            <p:cNvPr id="30753" name="Picture 149" descr="hand_sm"/>
            <p:cNvPicPr>
              <a:picLocks noChangeAspect="1" noChangeArrowheads="1"/>
            </p:cNvPicPr>
            <p:nvPr/>
          </p:nvPicPr>
          <p:blipFill>
            <a:blip r:embed="rId14"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52" y="2448"/>
              <a:ext cx="633" cy="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4" name="Text Box 150"/>
            <p:cNvSpPr txBox="1">
              <a:spLocks noChangeArrowheads="1"/>
            </p:cNvSpPr>
            <p:nvPr/>
          </p:nvSpPr>
          <p:spPr bwMode="auto">
            <a:xfrm>
              <a:off x="3359" y="3168"/>
              <a:ext cx="962"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smtClean="0">
                  <a:solidFill>
                    <a:srgbClr val="000000"/>
                  </a:solidFill>
                </a:rPr>
                <a:t>Yellow Pages</a:t>
              </a:r>
              <a:endParaRPr lang="en-US" sz="1400" dirty="0">
                <a:solidFill>
                  <a:srgbClr val="000000"/>
                </a:solidFill>
              </a:endParaRPr>
            </a:p>
          </p:txBody>
        </p:sp>
      </p:grpSp>
      <p:grpSp>
        <p:nvGrpSpPr>
          <p:cNvPr id="30736" name="Group 142"/>
          <p:cNvGrpSpPr>
            <a:grpSpLocks/>
          </p:cNvGrpSpPr>
          <p:nvPr/>
        </p:nvGrpSpPr>
        <p:grpSpPr bwMode="auto">
          <a:xfrm>
            <a:off x="100012" y="5349240"/>
            <a:ext cx="1447800" cy="1356360"/>
            <a:chOff x="2208" y="1248"/>
            <a:chExt cx="1056" cy="1008"/>
          </a:xfrm>
        </p:grpSpPr>
        <p:sp>
          <p:nvSpPr>
            <p:cNvPr id="30748" name="AutoShape 143"/>
            <p:cNvSpPr>
              <a:spLocks noChangeArrowheads="1"/>
            </p:cNvSpPr>
            <p:nvPr/>
          </p:nvSpPr>
          <p:spPr bwMode="auto">
            <a:xfrm>
              <a:off x="2208" y="1248"/>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pic>
          <p:nvPicPr>
            <p:cNvPr id="30749" name="Picture 144" descr="593"/>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448" y="1344"/>
              <a:ext cx="305"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145" descr="boussole_laiton_co002"/>
            <p:cNvPicPr>
              <a:picLocks noChangeAspect="1" noChangeArrowheads="1"/>
            </p:cNvPicPr>
            <p:nvPr/>
          </p:nvPicPr>
          <p:blipFill>
            <a:blip r:embed="rId1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594" y="1392"/>
              <a:ext cx="571" cy="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1" name="Text Box 146"/>
            <p:cNvSpPr txBox="1">
              <a:spLocks noChangeArrowheads="1"/>
            </p:cNvSpPr>
            <p:nvPr/>
          </p:nvSpPr>
          <p:spPr bwMode="auto">
            <a:xfrm>
              <a:off x="2304" y="1977"/>
              <a:ext cx="960" cy="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000000"/>
                  </a:solidFill>
                </a:rPr>
                <a:t>Plan route</a:t>
              </a:r>
            </a:p>
          </p:txBody>
        </p:sp>
      </p:grpSp>
      <p:grpSp>
        <p:nvGrpSpPr>
          <p:cNvPr id="30737" name="Group 138"/>
          <p:cNvGrpSpPr>
            <a:grpSpLocks/>
          </p:cNvGrpSpPr>
          <p:nvPr/>
        </p:nvGrpSpPr>
        <p:grpSpPr bwMode="auto">
          <a:xfrm>
            <a:off x="7597774" y="5257800"/>
            <a:ext cx="1447800" cy="1419224"/>
            <a:chOff x="3312" y="49"/>
            <a:chExt cx="1056" cy="1055"/>
          </a:xfrm>
        </p:grpSpPr>
        <p:sp>
          <p:nvSpPr>
            <p:cNvPr id="30745" name="AutoShape 139"/>
            <p:cNvSpPr>
              <a:spLocks noChangeArrowheads="1"/>
            </p:cNvSpPr>
            <p:nvPr/>
          </p:nvSpPr>
          <p:spPr bwMode="auto">
            <a:xfrm>
              <a:off x="3312" y="96"/>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pic>
          <p:nvPicPr>
            <p:cNvPr id="30746" name="Picture 140" descr="stockphotopro_18737156CEB_weather_frog_f"/>
            <p:cNvPicPr>
              <a:picLocks noChangeAspect="1" noChangeArrowheads="1"/>
            </p:cNvPicPr>
            <p:nvPr/>
          </p:nvPicPr>
          <p:blipFill>
            <a:blip r:embed="rId17" cstate="email">
              <a:clrChange>
                <a:clrFrom>
                  <a:srgbClr val="FEFFFF"/>
                </a:clrFrom>
                <a:clrTo>
                  <a:srgbClr val="FEFFFF">
                    <a:alpha val="0"/>
                  </a:srgbClr>
                </a:clrTo>
              </a:clrChange>
              <a:extLst>
                <a:ext uri="{28A0092B-C50C-407E-A947-70E740481C1C}">
                  <a14:useLocalDpi xmlns:a14="http://schemas.microsoft.com/office/drawing/2010/main"/>
                </a:ext>
              </a:extLst>
            </a:blip>
            <a:srcRect/>
            <a:stretch>
              <a:fillRect/>
            </a:stretch>
          </p:blipFill>
          <p:spPr bwMode="auto">
            <a:xfrm>
              <a:off x="3552" y="49"/>
              <a:ext cx="447"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7" name="Text Box 141"/>
            <p:cNvSpPr txBox="1">
              <a:spLocks noChangeArrowheads="1"/>
            </p:cNvSpPr>
            <p:nvPr/>
          </p:nvSpPr>
          <p:spPr bwMode="auto">
            <a:xfrm>
              <a:off x="3359" y="627"/>
              <a:ext cx="913"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000000"/>
                  </a:solidFill>
                </a:rPr>
                <a:t>Forecast weather</a:t>
              </a:r>
            </a:p>
          </p:txBody>
        </p:sp>
      </p:grpSp>
      <p:sp>
        <p:nvSpPr>
          <p:cNvPr id="30738" name="AutoShape 156"/>
          <p:cNvSpPr>
            <a:spLocks noChangeArrowheads="1"/>
          </p:cNvSpPr>
          <p:nvPr/>
        </p:nvSpPr>
        <p:spPr bwMode="auto">
          <a:xfrm>
            <a:off x="2436813" y="3842386"/>
            <a:ext cx="2895600" cy="2705100"/>
          </a:xfrm>
          <a:prstGeom prst="roundRect">
            <a:avLst>
              <a:gd name="adj" fmla="val 1147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round/>
                <a:headEnd/>
                <a:tailEnd/>
              </a14:hiddenLine>
            </a:ext>
          </a:extLst>
        </p:spPr>
        <p:txBody>
          <a:bodyPr wrap="none" anchor="ctr"/>
          <a:lstStyle/>
          <a:p>
            <a:endParaRPr lang="en-US" sz="1200" dirty="0">
              <a:solidFill>
                <a:srgbClr val="000000"/>
              </a:solidFill>
            </a:endParaRPr>
          </a:p>
        </p:txBody>
      </p:sp>
      <p:grpSp>
        <p:nvGrpSpPr>
          <p:cNvPr id="30740" name="Group 77"/>
          <p:cNvGrpSpPr>
            <a:grpSpLocks/>
          </p:cNvGrpSpPr>
          <p:nvPr/>
        </p:nvGrpSpPr>
        <p:grpSpPr bwMode="auto">
          <a:xfrm>
            <a:off x="76200" y="3947158"/>
            <a:ext cx="1447800" cy="1354847"/>
            <a:chOff x="3275856" y="4945732"/>
            <a:chExt cx="1447800" cy="1129771"/>
          </a:xfrm>
        </p:grpSpPr>
        <p:sp>
          <p:nvSpPr>
            <p:cNvPr id="30742" name="AutoShape 119"/>
            <p:cNvSpPr>
              <a:spLocks noChangeArrowheads="1"/>
            </p:cNvSpPr>
            <p:nvPr/>
          </p:nvSpPr>
          <p:spPr bwMode="auto">
            <a:xfrm>
              <a:off x="3275856" y="4945732"/>
              <a:ext cx="1447800" cy="1129771"/>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sp>
          <p:nvSpPr>
            <p:cNvPr id="30743" name="Text Box 121"/>
            <p:cNvSpPr txBox="1">
              <a:spLocks noChangeArrowheads="1"/>
            </p:cNvSpPr>
            <p:nvPr/>
          </p:nvSpPr>
          <p:spPr bwMode="auto">
            <a:xfrm>
              <a:off x="3407474" y="5789639"/>
              <a:ext cx="1184564" cy="256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000000"/>
                  </a:solidFill>
                </a:rPr>
                <a:t>Design</a:t>
              </a:r>
            </a:p>
          </p:txBody>
        </p:sp>
        <p:pic>
          <p:nvPicPr>
            <p:cNvPr id="30744" name="Picture 154"/>
            <p:cNvPicPr>
              <a:picLocks noChangeAspect="1" noChangeArrowheads="1"/>
            </p:cNvPicPr>
            <p:nvPr/>
          </p:nvPicPr>
          <p:blipFill>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3563888" y="5011936"/>
              <a:ext cx="936104" cy="83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0" name="Title 7"/>
          <p:cNvSpPr txBox="1">
            <a:spLocks/>
          </p:cNvSpPr>
          <p:nvPr/>
        </p:nvSpPr>
        <p:spPr bwMode="auto">
          <a:xfrm>
            <a:off x="814414" y="205664"/>
            <a:ext cx="7975600" cy="518506"/>
          </a:xfrm>
          <a:prstGeom prst="rect">
            <a:avLst/>
          </a:prstGeom>
          <a:noFill/>
          <a:ln w="9525">
            <a:noFill/>
            <a:miter lim="800000"/>
            <a:headEnd/>
            <a:tailEnd/>
          </a:ln>
          <a:effectLst/>
        </p:spPr>
        <p:txBody>
          <a:bodyPr anchor="ctr"/>
          <a:lstStyle/>
          <a:p>
            <a:pPr algn="ctr">
              <a:defRPr/>
            </a:pPr>
            <a:r>
              <a:rPr lang="en-US" sz="3200" b="1" dirty="0">
                <a:solidFill>
                  <a:schemeClr val="tx2"/>
                </a:solidFill>
                <a:effectLst>
                  <a:outerShdw blurRad="38100" dist="38100" dir="2700000" algn="tl">
                    <a:srgbClr val="000000">
                      <a:alpha val="43137"/>
                    </a:srgbClr>
                  </a:outerShdw>
                </a:effectLst>
                <a:latin typeface="Arial Narrow" pitchFamily="34" charset="0"/>
              </a:rPr>
              <a:t>1980: </a:t>
            </a:r>
            <a:r>
              <a:rPr lang="en-US" sz="3200" b="1" dirty="0" smtClean="0">
                <a:solidFill>
                  <a:schemeClr val="tx2"/>
                </a:solidFill>
                <a:effectLst>
                  <a:outerShdw blurRad="38100" dist="38100" dir="2700000" algn="tl">
                    <a:srgbClr val="000000">
                      <a:alpha val="43137"/>
                    </a:srgbClr>
                  </a:outerShdw>
                </a:effectLst>
                <a:latin typeface="Arial Narrow" pitchFamily="34" charset="0"/>
              </a:rPr>
              <a:t>Separate &amp; Disconnected Technologies</a:t>
            </a:r>
            <a:endParaRPr lang="en-US" sz="3200" b="1" dirty="0">
              <a:solidFill>
                <a:schemeClr val="tx2"/>
              </a:solidFill>
              <a:effectLst>
                <a:outerShdw blurRad="38100" dist="38100" dir="2700000" algn="tl">
                  <a:srgbClr val="000000">
                    <a:alpha val="43137"/>
                  </a:srgbClr>
                </a:outerShdw>
              </a:effectLst>
              <a:latin typeface="Arial Narrow" pitchFamily="34" charset="0"/>
            </a:endParaRPr>
          </a:p>
        </p:txBody>
      </p:sp>
      <p:grpSp>
        <p:nvGrpSpPr>
          <p:cNvPr id="4" name="Group 3"/>
          <p:cNvGrpSpPr/>
          <p:nvPr/>
        </p:nvGrpSpPr>
        <p:grpSpPr>
          <a:xfrm>
            <a:off x="1600200" y="5334000"/>
            <a:ext cx="1447800" cy="1355902"/>
            <a:chOff x="2555875" y="2465071"/>
            <a:chExt cx="1447800" cy="1355902"/>
          </a:xfrm>
        </p:grpSpPr>
        <p:grpSp>
          <p:nvGrpSpPr>
            <p:cNvPr id="30728" name="Group 98"/>
            <p:cNvGrpSpPr>
              <a:grpSpLocks/>
            </p:cNvGrpSpPr>
            <p:nvPr/>
          </p:nvGrpSpPr>
          <p:grpSpPr bwMode="auto">
            <a:xfrm>
              <a:off x="2555875" y="2465071"/>
              <a:ext cx="1447800" cy="1355902"/>
              <a:chOff x="2208" y="2400"/>
              <a:chExt cx="1056" cy="1008"/>
            </a:xfrm>
          </p:grpSpPr>
          <p:sp>
            <p:nvSpPr>
              <p:cNvPr id="30773" name="AutoShape 99"/>
              <p:cNvSpPr>
                <a:spLocks noChangeArrowheads="1"/>
              </p:cNvSpPr>
              <p:nvPr/>
            </p:nvSpPr>
            <p:spPr bwMode="auto">
              <a:xfrm>
                <a:off x="2208" y="2400"/>
                <a:ext cx="1056" cy="1008"/>
              </a:xfrm>
              <a:prstGeom prst="roundRect">
                <a:avLst>
                  <a:gd name="adj" fmla="val 16667"/>
                </a:avLst>
              </a:prstGeom>
              <a:solidFill>
                <a:schemeClr val="bg1"/>
              </a:solidFill>
              <a:ln w="9525">
                <a:solidFill>
                  <a:schemeClr val="tx1"/>
                </a:solidFill>
                <a:round/>
                <a:headEnd/>
                <a:tailEnd/>
              </a:ln>
            </p:spPr>
            <p:txBody>
              <a:bodyPr wrap="none" anchor="ctr"/>
              <a:lstStyle/>
              <a:p>
                <a:endParaRPr lang="en-US" sz="1200" dirty="0">
                  <a:solidFill>
                    <a:srgbClr val="000000"/>
                  </a:solidFill>
                </a:endParaRPr>
              </a:p>
            </p:txBody>
          </p:sp>
          <p:sp>
            <p:nvSpPr>
              <p:cNvPr id="30775" name="Text Box 101"/>
              <p:cNvSpPr txBox="1">
                <a:spLocks noChangeArrowheads="1"/>
              </p:cNvSpPr>
              <p:nvPr/>
            </p:nvSpPr>
            <p:spPr bwMode="auto">
              <a:xfrm>
                <a:off x="2244" y="2964"/>
                <a:ext cx="1009" cy="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r>
                  <a:rPr lang="en-US" sz="1400" dirty="0">
                    <a:solidFill>
                      <a:srgbClr val="000000"/>
                    </a:solidFill>
                  </a:rPr>
                  <a:t>Listen Music (mobile!)</a:t>
                </a:r>
              </a:p>
            </p:txBody>
          </p:sp>
        </p:grpSp>
        <p:pic>
          <p:nvPicPr>
            <p:cNvPr id="2" name="Picture 1" descr="sony-walkman.jp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2895600" y="2514600"/>
              <a:ext cx="793224" cy="762000"/>
            </a:xfrm>
            <a:prstGeom prst="rect">
              <a:avLst/>
            </a:prstGeom>
          </p:spPr>
        </p:pic>
      </p:grpSp>
      <p:grpSp>
        <p:nvGrpSpPr>
          <p:cNvPr id="6" name="Group 5"/>
          <p:cNvGrpSpPr/>
          <p:nvPr/>
        </p:nvGrpSpPr>
        <p:grpSpPr>
          <a:xfrm>
            <a:off x="2286000" y="2534252"/>
            <a:ext cx="5105400" cy="2723548"/>
            <a:chOff x="2286000" y="2534252"/>
            <a:chExt cx="5105400" cy="2723548"/>
          </a:xfrm>
        </p:grpSpPr>
        <p:pic>
          <p:nvPicPr>
            <p:cNvPr id="76" name="Picture 75" descr="Iphone 5 image.jpg"/>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2286000" y="2534252"/>
              <a:ext cx="4145179" cy="2723548"/>
            </a:xfrm>
            <a:prstGeom prst="rect">
              <a:avLst/>
            </a:prstGeom>
          </p:spPr>
        </p:pic>
        <p:sp>
          <p:nvSpPr>
            <p:cNvPr id="5" name="TextBox 4"/>
            <p:cNvSpPr txBox="1"/>
            <p:nvPr/>
          </p:nvSpPr>
          <p:spPr>
            <a:xfrm>
              <a:off x="2438400" y="2819400"/>
              <a:ext cx="870751" cy="461665"/>
            </a:xfrm>
            <a:prstGeom prst="rect">
              <a:avLst/>
            </a:prstGeom>
            <a:noFill/>
          </p:spPr>
          <p:txBody>
            <a:bodyPr wrap="none" rtlCol="0">
              <a:spAutoFit/>
            </a:bodyPr>
            <a:lstStyle/>
            <a:p>
              <a:r>
                <a:rPr lang="en-US" sz="2400" b="1" dirty="0" smtClean="0">
                  <a:solidFill>
                    <a:prstClr val="black"/>
                  </a:solidFill>
                  <a:latin typeface="Arial"/>
                  <a:cs typeface="Arial"/>
                </a:rPr>
                <a:t>2016</a:t>
              </a:r>
              <a:endParaRPr lang="en-US" sz="2400" b="1" dirty="0">
                <a:solidFill>
                  <a:prstClr val="black"/>
                </a:solidFill>
                <a:latin typeface="Arial"/>
                <a:cs typeface="Arial"/>
              </a:endParaRPr>
            </a:p>
          </p:txBody>
        </p:sp>
        <p:sp>
          <p:nvSpPr>
            <p:cNvPr id="78" name="TextBox 77"/>
            <p:cNvSpPr txBox="1"/>
            <p:nvPr/>
          </p:nvSpPr>
          <p:spPr>
            <a:xfrm>
              <a:off x="5334000" y="4057472"/>
              <a:ext cx="2057400" cy="1200328"/>
            </a:xfrm>
            <a:prstGeom prst="rect">
              <a:avLst/>
            </a:prstGeom>
            <a:noFill/>
          </p:spPr>
          <p:txBody>
            <a:bodyPr wrap="square" rtlCol="0">
              <a:spAutoFit/>
            </a:bodyPr>
            <a:lstStyle/>
            <a:p>
              <a:pPr algn="ctr"/>
              <a:r>
                <a:rPr lang="en-US" sz="2400" b="1" dirty="0" smtClean="0">
                  <a:solidFill>
                    <a:prstClr val="black"/>
                  </a:solidFill>
                  <a:latin typeface="Arial"/>
                  <a:cs typeface="Arial"/>
                </a:rPr>
                <a:t>Now integrated in our pockets</a:t>
              </a:r>
              <a:endParaRPr lang="en-US" sz="2400" b="1" dirty="0">
                <a:solidFill>
                  <a:prstClr val="black"/>
                </a:solidFill>
                <a:latin typeface="Arial"/>
                <a:cs typeface="Arial"/>
              </a:endParaRPr>
            </a:p>
          </p:txBody>
        </p:sp>
      </p:grpSp>
      <p:sp>
        <p:nvSpPr>
          <p:cNvPr id="7" name="TextBox 6"/>
          <p:cNvSpPr txBox="1"/>
          <p:nvPr/>
        </p:nvSpPr>
        <p:spPr>
          <a:xfrm>
            <a:off x="889721" y="3349586"/>
            <a:ext cx="7972540" cy="132343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4000" b="1" dirty="0" smtClean="0">
                <a:solidFill>
                  <a:schemeClr val="tx1"/>
                </a:solidFill>
              </a:rPr>
              <a:t>Are we using technology to educate students for the 21</a:t>
            </a:r>
            <a:r>
              <a:rPr lang="en-US" sz="4000" b="1" baseline="30000" dirty="0" smtClean="0">
                <a:solidFill>
                  <a:schemeClr val="tx1"/>
                </a:solidFill>
              </a:rPr>
              <a:t>st</a:t>
            </a:r>
            <a:r>
              <a:rPr lang="en-US" sz="4000" b="1" dirty="0" smtClean="0">
                <a:solidFill>
                  <a:schemeClr val="tx1"/>
                </a:solidFill>
              </a:rPr>
              <a:t> Century?</a:t>
            </a:r>
            <a:endParaRPr lang="en-US" sz="4000" b="1" dirty="0">
              <a:solidFill>
                <a:schemeClr val="tx1"/>
              </a:solidFill>
            </a:endParaRPr>
          </a:p>
        </p:txBody>
      </p:sp>
      <p:sp>
        <p:nvSpPr>
          <p:cNvPr id="82" name="TextBox 81"/>
          <p:cNvSpPr txBox="1"/>
          <p:nvPr/>
        </p:nvSpPr>
        <p:spPr>
          <a:xfrm>
            <a:off x="2057400" y="609600"/>
            <a:ext cx="5105400" cy="276999"/>
          </a:xfrm>
          <a:prstGeom prst="rect">
            <a:avLst/>
          </a:prstGeom>
          <a:noFill/>
        </p:spPr>
        <p:txBody>
          <a:bodyPr wrap="square" rtlCol="0">
            <a:spAutoFit/>
          </a:bodyPr>
          <a:lstStyle/>
          <a:p>
            <a:pPr algn="l"/>
            <a:r>
              <a:rPr lang="en-US" sz="1200" dirty="0" smtClean="0"/>
              <a:t>Source: Paul A. Morin, </a:t>
            </a:r>
            <a:r>
              <a:rPr lang="en-US" sz="1200" b="0" dirty="0" smtClean="0"/>
              <a:t>M. Ed., Alabama Afterschool Community Network</a:t>
            </a:r>
            <a:endParaRPr lang="en-US" sz="1200" b="0" dirty="0"/>
          </a:p>
        </p:txBody>
      </p:sp>
    </p:spTree>
    <p:extLst>
      <p:ext uri="{BB962C8B-B14F-4D97-AF65-F5344CB8AC3E}">
        <p14:creationId xmlns:p14="http://schemas.microsoft.com/office/powerpoint/2010/main" val="2492590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ppt_w*0.7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0729"/>
                                        </p:tgtEl>
                                        <p:attrNameLst>
                                          <p:attrName>style.visibility</p:attrName>
                                        </p:attrNameLst>
                                      </p:cBhvr>
                                      <p:to>
                                        <p:strVal val="visible"/>
                                      </p:to>
                                    </p:set>
                                    <p:anim calcmode="lin" valueType="num">
                                      <p:cBhvr>
                                        <p:cTn id="14" dur="500" fill="hold"/>
                                        <p:tgtEl>
                                          <p:spTgt spid="30729"/>
                                        </p:tgtEl>
                                        <p:attrNameLst>
                                          <p:attrName>ppt_w</p:attrName>
                                        </p:attrNameLst>
                                      </p:cBhvr>
                                      <p:tavLst>
                                        <p:tav tm="0">
                                          <p:val>
                                            <p:strVal val="#ppt_w*0.70"/>
                                          </p:val>
                                        </p:tav>
                                        <p:tav tm="100000">
                                          <p:val>
                                            <p:strVal val="#ppt_w"/>
                                          </p:val>
                                        </p:tav>
                                      </p:tavLst>
                                    </p:anim>
                                    <p:anim calcmode="lin" valueType="num">
                                      <p:cBhvr>
                                        <p:cTn id="15" dur="500" fill="hold"/>
                                        <p:tgtEl>
                                          <p:spTgt spid="30729"/>
                                        </p:tgtEl>
                                        <p:attrNameLst>
                                          <p:attrName>ppt_h</p:attrName>
                                        </p:attrNameLst>
                                      </p:cBhvr>
                                      <p:tavLst>
                                        <p:tav tm="0">
                                          <p:val>
                                            <p:strVal val="#ppt_h"/>
                                          </p:val>
                                        </p:tav>
                                        <p:tav tm="100000">
                                          <p:val>
                                            <p:strVal val="#ppt_h"/>
                                          </p:val>
                                        </p:tav>
                                      </p:tavLst>
                                    </p:anim>
                                    <p:animEffect transition="in" filter="fade">
                                      <p:cBhvr>
                                        <p:cTn id="16" dur="500"/>
                                        <p:tgtEl>
                                          <p:spTgt spid="3072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0722"/>
                                        </p:tgtEl>
                                        <p:attrNameLst>
                                          <p:attrName>style.visibility</p:attrName>
                                        </p:attrNameLst>
                                      </p:cBhvr>
                                      <p:to>
                                        <p:strVal val="visible"/>
                                      </p:to>
                                    </p:set>
                                    <p:anim calcmode="lin" valueType="num">
                                      <p:cBhvr>
                                        <p:cTn id="21" dur="500" fill="hold"/>
                                        <p:tgtEl>
                                          <p:spTgt spid="30722"/>
                                        </p:tgtEl>
                                        <p:attrNameLst>
                                          <p:attrName>ppt_w</p:attrName>
                                        </p:attrNameLst>
                                      </p:cBhvr>
                                      <p:tavLst>
                                        <p:tav tm="0">
                                          <p:val>
                                            <p:strVal val="#ppt_w*0.70"/>
                                          </p:val>
                                        </p:tav>
                                        <p:tav tm="100000">
                                          <p:val>
                                            <p:strVal val="#ppt_w"/>
                                          </p:val>
                                        </p:tav>
                                      </p:tavLst>
                                    </p:anim>
                                    <p:anim calcmode="lin" valueType="num">
                                      <p:cBhvr>
                                        <p:cTn id="22" dur="500" fill="hold"/>
                                        <p:tgtEl>
                                          <p:spTgt spid="30722"/>
                                        </p:tgtEl>
                                        <p:attrNameLst>
                                          <p:attrName>ppt_h</p:attrName>
                                        </p:attrNameLst>
                                      </p:cBhvr>
                                      <p:tavLst>
                                        <p:tav tm="0">
                                          <p:val>
                                            <p:strVal val="#ppt_h"/>
                                          </p:val>
                                        </p:tav>
                                        <p:tav tm="100000">
                                          <p:val>
                                            <p:strVal val="#ppt_h"/>
                                          </p:val>
                                        </p:tav>
                                      </p:tavLst>
                                    </p:anim>
                                    <p:animEffect transition="in" filter="fade">
                                      <p:cBhvr>
                                        <p:cTn id="23" dur="500"/>
                                        <p:tgtEl>
                                          <p:spTgt spid="30722"/>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0723"/>
                                        </p:tgtEl>
                                        <p:attrNameLst>
                                          <p:attrName>style.visibility</p:attrName>
                                        </p:attrNameLst>
                                      </p:cBhvr>
                                      <p:to>
                                        <p:strVal val="visible"/>
                                      </p:to>
                                    </p:set>
                                    <p:anim calcmode="lin" valueType="num">
                                      <p:cBhvr>
                                        <p:cTn id="28" dur="500" fill="hold"/>
                                        <p:tgtEl>
                                          <p:spTgt spid="30723"/>
                                        </p:tgtEl>
                                        <p:attrNameLst>
                                          <p:attrName>ppt_w</p:attrName>
                                        </p:attrNameLst>
                                      </p:cBhvr>
                                      <p:tavLst>
                                        <p:tav tm="0">
                                          <p:val>
                                            <p:strVal val="#ppt_w*0.70"/>
                                          </p:val>
                                        </p:tav>
                                        <p:tav tm="100000">
                                          <p:val>
                                            <p:strVal val="#ppt_w"/>
                                          </p:val>
                                        </p:tav>
                                      </p:tavLst>
                                    </p:anim>
                                    <p:anim calcmode="lin" valueType="num">
                                      <p:cBhvr>
                                        <p:cTn id="29" dur="500" fill="hold"/>
                                        <p:tgtEl>
                                          <p:spTgt spid="30723"/>
                                        </p:tgtEl>
                                        <p:attrNameLst>
                                          <p:attrName>ppt_h</p:attrName>
                                        </p:attrNameLst>
                                      </p:cBhvr>
                                      <p:tavLst>
                                        <p:tav tm="0">
                                          <p:val>
                                            <p:strVal val="#ppt_h"/>
                                          </p:val>
                                        </p:tav>
                                        <p:tav tm="100000">
                                          <p:val>
                                            <p:strVal val="#ppt_h"/>
                                          </p:val>
                                        </p:tav>
                                      </p:tavLst>
                                    </p:anim>
                                    <p:animEffect transition="in" filter="fade">
                                      <p:cBhvr>
                                        <p:cTn id="30" dur="500"/>
                                        <p:tgtEl>
                                          <p:spTgt spid="30723"/>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0724"/>
                                        </p:tgtEl>
                                        <p:attrNameLst>
                                          <p:attrName>style.visibility</p:attrName>
                                        </p:attrNameLst>
                                      </p:cBhvr>
                                      <p:to>
                                        <p:strVal val="visible"/>
                                      </p:to>
                                    </p:set>
                                    <p:anim calcmode="lin" valueType="num">
                                      <p:cBhvr>
                                        <p:cTn id="35" dur="500" fill="hold"/>
                                        <p:tgtEl>
                                          <p:spTgt spid="30724"/>
                                        </p:tgtEl>
                                        <p:attrNameLst>
                                          <p:attrName>ppt_w</p:attrName>
                                        </p:attrNameLst>
                                      </p:cBhvr>
                                      <p:tavLst>
                                        <p:tav tm="0">
                                          <p:val>
                                            <p:strVal val="#ppt_w*0.70"/>
                                          </p:val>
                                        </p:tav>
                                        <p:tav tm="100000">
                                          <p:val>
                                            <p:strVal val="#ppt_w"/>
                                          </p:val>
                                        </p:tav>
                                      </p:tavLst>
                                    </p:anim>
                                    <p:anim calcmode="lin" valueType="num">
                                      <p:cBhvr>
                                        <p:cTn id="36" dur="500" fill="hold"/>
                                        <p:tgtEl>
                                          <p:spTgt spid="30724"/>
                                        </p:tgtEl>
                                        <p:attrNameLst>
                                          <p:attrName>ppt_h</p:attrName>
                                        </p:attrNameLst>
                                      </p:cBhvr>
                                      <p:tavLst>
                                        <p:tav tm="0">
                                          <p:val>
                                            <p:strVal val="#ppt_h"/>
                                          </p:val>
                                        </p:tav>
                                        <p:tav tm="100000">
                                          <p:val>
                                            <p:strVal val="#ppt_h"/>
                                          </p:val>
                                        </p:tav>
                                      </p:tavLst>
                                    </p:anim>
                                    <p:animEffect transition="in" filter="fade">
                                      <p:cBhvr>
                                        <p:cTn id="37" dur="500"/>
                                        <p:tgtEl>
                                          <p:spTgt spid="30724"/>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nodeType="clickEffect">
                                  <p:stCondLst>
                                    <p:cond delay="0"/>
                                  </p:stCondLst>
                                  <p:childTnLst>
                                    <p:set>
                                      <p:cBhvr>
                                        <p:cTn id="41" dur="1" fill="hold">
                                          <p:stCondLst>
                                            <p:cond delay="0"/>
                                          </p:stCondLst>
                                        </p:cTn>
                                        <p:tgtEl>
                                          <p:spTgt spid="30725"/>
                                        </p:tgtEl>
                                        <p:attrNameLst>
                                          <p:attrName>style.visibility</p:attrName>
                                        </p:attrNameLst>
                                      </p:cBhvr>
                                      <p:to>
                                        <p:strVal val="visible"/>
                                      </p:to>
                                    </p:set>
                                    <p:anim calcmode="lin" valueType="num">
                                      <p:cBhvr>
                                        <p:cTn id="42" dur="500" fill="hold"/>
                                        <p:tgtEl>
                                          <p:spTgt spid="30725"/>
                                        </p:tgtEl>
                                        <p:attrNameLst>
                                          <p:attrName>ppt_w</p:attrName>
                                        </p:attrNameLst>
                                      </p:cBhvr>
                                      <p:tavLst>
                                        <p:tav tm="0">
                                          <p:val>
                                            <p:strVal val="#ppt_w*0.70"/>
                                          </p:val>
                                        </p:tav>
                                        <p:tav tm="100000">
                                          <p:val>
                                            <p:strVal val="#ppt_w"/>
                                          </p:val>
                                        </p:tav>
                                      </p:tavLst>
                                    </p:anim>
                                    <p:anim calcmode="lin" valueType="num">
                                      <p:cBhvr>
                                        <p:cTn id="43" dur="500" fill="hold"/>
                                        <p:tgtEl>
                                          <p:spTgt spid="30725"/>
                                        </p:tgtEl>
                                        <p:attrNameLst>
                                          <p:attrName>ppt_h</p:attrName>
                                        </p:attrNameLst>
                                      </p:cBhvr>
                                      <p:tavLst>
                                        <p:tav tm="0">
                                          <p:val>
                                            <p:strVal val="#ppt_h"/>
                                          </p:val>
                                        </p:tav>
                                        <p:tav tm="100000">
                                          <p:val>
                                            <p:strVal val="#ppt_h"/>
                                          </p:val>
                                        </p:tav>
                                      </p:tavLst>
                                    </p:anim>
                                    <p:animEffect transition="in" filter="fade">
                                      <p:cBhvr>
                                        <p:cTn id="44" dur="500"/>
                                        <p:tgtEl>
                                          <p:spTgt spid="30725"/>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nodeType="clickEffect">
                                  <p:stCondLst>
                                    <p:cond delay="0"/>
                                  </p:stCondLst>
                                  <p:childTnLst>
                                    <p:set>
                                      <p:cBhvr>
                                        <p:cTn id="48" dur="1" fill="hold">
                                          <p:stCondLst>
                                            <p:cond delay="0"/>
                                          </p:stCondLst>
                                        </p:cTn>
                                        <p:tgtEl>
                                          <p:spTgt spid="30726"/>
                                        </p:tgtEl>
                                        <p:attrNameLst>
                                          <p:attrName>style.visibility</p:attrName>
                                        </p:attrNameLst>
                                      </p:cBhvr>
                                      <p:to>
                                        <p:strVal val="visible"/>
                                      </p:to>
                                    </p:set>
                                    <p:anim calcmode="lin" valueType="num">
                                      <p:cBhvr>
                                        <p:cTn id="49" dur="500" fill="hold"/>
                                        <p:tgtEl>
                                          <p:spTgt spid="30726"/>
                                        </p:tgtEl>
                                        <p:attrNameLst>
                                          <p:attrName>ppt_w</p:attrName>
                                        </p:attrNameLst>
                                      </p:cBhvr>
                                      <p:tavLst>
                                        <p:tav tm="0">
                                          <p:val>
                                            <p:strVal val="#ppt_w*0.70"/>
                                          </p:val>
                                        </p:tav>
                                        <p:tav tm="100000">
                                          <p:val>
                                            <p:strVal val="#ppt_w"/>
                                          </p:val>
                                        </p:tav>
                                      </p:tavLst>
                                    </p:anim>
                                    <p:anim calcmode="lin" valueType="num">
                                      <p:cBhvr>
                                        <p:cTn id="50" dur="500" fill="hold"/>
                                        <p:tgtEl>
                                          <p:spTgt spid="30726"/>
                                        </p:tgtEl>
                                        <p:attrNameLst>
                                          <p:attrName>ppt_h</p:attrName>
                                        </p:attrNameLst>
                                      </p:cBhvr>
                                      <p:tavLst>
                                        <p:tav tm="0">
                                          <p:val>
                                            <p:strVal val="#ppt_h"/>
                                          </p:val>
                                        </p:tav>
                                        <p:tav tm="100000">
                                          <p:val>
                                            <p:strVal val="#ppt_h"/>
                                          </p:val>
                                        </p:tav>
                                      </p:tavLst>
                                    </p:anim>
                                    <p:animEffect transition="in" filter="fade">
                                      <p:cBhvr>
                                        <p:cTn id="51" dur="500"/>
                                        <p:tgtEl>
                                          <p:spTgt spid="30726"/>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nodeType="clickEffect">
                                  <p:stCondLst>
                                    <p:cond delay="0"/>
                                  </p:stCondLst>
                                  <p:childTnLst>
                                    <p:set>
                                      <p:cBhvr>
                                        <p:cTn id="55" dur="1" fill="hold">
                                          <p:stCondLst>
                                            <p:cond delay="0"/>
                                          </p:stCondLst>
                                        </p:cTn>
                                        <p:tgtEl>
                                          <p:spTgt spid="30731"/>
                                        </p:tgtEl>
                                        <p:attrNameLst>
                                          <p:attrName>style.visibility</p:attrName>
                                        </p:attrNameLst>
                                      </p:cBhvr>
                                      <p:to>
                                        <p:strVal val="visible"/>
                                      </p:to>
                                    </p:set>
                                    <p:anim calcmode="lin" valueType="num">
                                      <p:cBhvr>
                                        <p:cTn id="56" dur="500" fill="hold"/>
                                        <p:tgtEl>
                                          <p:spTgt spid="30731"/>
                                        </p:tgtEl>
                                        <p:attrNameLst>
                                          <p:attrName>ppt_w</p:attrName>
                                        </p:attrNameLst>
                                      </p:cBhvr>
                                      <p:tavLst>
                                        <p:tav tm="0">
                                          <p:val>
                                            <p:strVal val="#ppt_w*0.70"/>
                                          </p:val>
                                        </p:tav>
                                        <p:tav tm="100000">
                                          <p:val>
                                            <p:strVal val="#ppt_w"/>
                                          </p:val>
                                        </p:tav>
                                      </p:tavLst>
                                    </p:anim>
                                    <p:anim calcmode="lin" valueType="num">
                                      <p:cBhvr>
                                        <p:cTn id="57" dur="500" fill="hold"/>
                                        <p:tgtEl>
                                          <p:spTgt spid="30731"/>
                                        </p:tgtEl>
                                        <p:attrNameLst>
                                          <p:attrName>ppt_h</p:attrName>
                                        </p:attrNameLst>
                                      </p:cBhvr>
                                      <p:tavLst>
                                        <p:tav tm="0">
                                          <p:val>
                                            <p:strVal val="#ppt_h"/>
                                          </p:val>
                                        </p:tav>
                                        <p:tav tm="100000">
                                          <p:val>
                                            <p:strVal val="#ppt_h"/>
                                          </p:val>
                                        </p:tav>
                                      </p:tavLst>
                                    </p:anim>
                                    <p:animEffect transition="in" filter="fade">
                                      <p:cBhvr>
                                        <p:cTn id="58" dur="500"/>
                                        <p:tgtEl>
                                          <p:spTgt spid="30731"/>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nodeType="clickEffect">
                                  <p:stCondLst>
                                    <p:cond delay="0"/>
                                  </p:stCondLst>
                                  <p:childTnLst>
                                    <p:set>
                                      <p:cBhvr>
                                        <p:cTn id="62" dur="1" fill="hold">
                                          <p:stCondLst>
                                            <p:cond delay="0"/>
                                          </p:stCondLst>
                                        </p:cTn>
                                        <p:tgtEl>
                                          <p:spTgt spid="30740"/>
                                        </p:tgtEl>
                                        <p:attrNameLst>
                                          <p:attrName>style.visibility</p:attrName>
                                        </p:attrNameLst>
                                      </p:cBhvr>
                                      <p:to>
                                        <p:strVal val="visible"/>
                                      </p:to>
                                    </p:set>
                                    <p:anim calcmode="lin" valueType="num">
                                      <p:cBhvr>
                                        <p:cTn id="63" dur="500" fill="hold"/>
                                        <p:tgtEl>
                                          <p:spTgt spid="30740"/>
                                        </p:tgtEl>
                                        <p:attrNameLst>
                                          <p:attrName>ppt_w</p:attrName>
                                        </p:attrNameLst>
                                      </p:cBhvr>
                                      <p:tavLst>
                                        <p:tav tm="0">
                                          <p:val>
                                            <p:strVal val="#ppt_w*0.70"/>
                                          </p:val>
                                        </p:tav>
                                        <p:tav tm="100000">
                                          <p:val>
                                            <p:strVal val="#ppt_w"/>
                                          </p:val>
                                        </p:tav>
                                      </p:tavLst>
                                    </p:anim>
                                    <p:anim calcmode="lin" valueType="num">
                                      <p:cBhvr>
                                        <p:cTn id="64" dur="500" fill="hold"/>
                                        <p:tgtEl>
                                          <p:spTgt spid="30740"/>
                                        </p:tgtEl>
                                        <p:attrNameLst>
                                          <p:attrName>ppt_h</p:attrName>
                                        </p:attrNameLst>
                                      </p:cBhvr>
                                      <p:tavLst>
                                        <p:tav tm="0">
                                          <p:val>
                                            <p:strVal val="#ppt_h"/>
                                          </p:val>
                                        </p:tav>
                                        <p:tav tm="100000">
                                          <p:val>
                                            <p:strVal val="#ppt_h"/>
                                          </p:val>
                                        </p:tav>
                                      </p:tavLst>
                                    </p:anim>
                                    <p:animEffect transition="in" filter="fade">
                                      <p:cBhvr>
                                        <p:cTn id="65" dur="500"/>
                                        <p:tgtEl>
                                          <p:spTgt spid="30740"/>
                                        </p:tgtEl>
                                      </p:cBhvr>
                                    </p:animEffect>
                                  </p:childTnLst>
                                </p:cTn>
                              </p:par>
                            </p:childTnLst>
                          </p:cTn>
                        </p:par>
                      </p:childTnLst>
                    </p:cTn>
                  </p:par>
                  <p:par>
                    <p:cTn id="66" fill="hold">
                      <p:stCondLst>
                        <p:cond delay="indefinite"/>
                      </p:stCondLst>
                      <p:childTnLst>
                        <p:par>
                          <p:cTn id="67" fill="hold">
                            <p:stCondLst>
                              <p:cond delay="0"/>
                            </p:stCondLst>
                            <p:childTnLst>
                              <p:par>
                                <p:cTn id="68" presetID="55" presetClass="entr" presetSubtype="0" fill="hold" nodeType="clickEffect">
                                  <p:stCondLst>
                                    <p:cond delay="0"/>
                                  </p:stCondLst>
                                  <p:childTnLst>
                                    <p:set>
                                      <p:cBhvr>
                                        <p:cTn id="69" dur="1" fill="hold">
                                          <p:stCondLst>
                                            <p:cond delay="0"/>
                                          </p:stCondLst>
                                        </p:cTn>
                                        <p:tgtEl>
                                          <p:spTgt spid="30735"/>
                                        </p:tgtEl>
                                        <p:attrNameLst>
                                          <p:attrName>style.visibility</p:attrName>
                                        </p:attrNameLst>
                                      </p:cBhvr>
                                      <p:to>
                                        <p:strVal val="visible"/>
                                      </p:to>
                                    </p:set>
                                    <p:anim calcmode="lin" valueType="num">
                                      <p:cBhvr>
                                        <p:cTn id="70" dur="500" fill="hold"/>
                                        <p:tgtEl>
                                          <p:spTgt spid="30735"/>
                                        </p:tgtEl>
                                        <p:attrNameLst>
                                          <p:attrName>ppt_w</p:attrName>
                                        </p:attrNameLst>
                                      </p:cBhvr>
                                      <p:tavLst>
                                        <p:tav tm="0">
                                          <p:val>
                                            <p:strVal val="#ppt_w*0.70"/>
                                          </p:val>
                                        </p:tav>
                                        <p:tav tm="100000">
                                          <p:val>
                                            <p:strVal val="#ppt_w"/>
                                          </p:val>
                                        </p:tav>
                                      </p:tavLst>
                                    </p:anim>
                                    <p:anim calcmode="lin" valueType="num">
                                      <p:cBhvr>
                                        <p:cTn id="71" dur="500" fill="hold"/>
                                        <p:tgtEl>
                                          <p:spTgt spid="30735"/>
                                        </p:tgtEl>
                                        <p:attrNameLst>
                                          <p:attrName>ppt_h</p:attrName>
                                        </p:attrNameLst>
                                      </p:cBhvr>
                                      <p:tavLst>
                                        <p:tav tm="0">
                                          <p:val>
                                            <p:strVal val="#ppt_h"/>
                                          </p:val>
                                        </p:tav>
                                        <p:tav tm="100000">
                                          <p:val>
                                            <p:strVal val="#ppt_h"/>
                                          </p:val>
                                        </p:tav>
                                      </p:tavLst>
                                    </p:anim>
                                    <p:animEffect transition="in" filter="fade">
                                      <p:cBhvr>
                                        <p:cTn id="72" dur="500"/>
                                        <p:tgtEl>
                                          <p:spTgt spid="30735"/>
                                        </p:tgtEl>
                                      </p:cBhvr>
                                    </p:animEffect>
                                  </p:childTnLst>
                                </p:cTn>
                              </p:par>
                            </p:childTnLst>
                          </p:cTn>
                        </p:par>
                      </p:childTnLst>
                    </p:cTn>
                  </p:par>
                  <p:par>
                    <p:cTn id="73" fill="hold">
                      <p:stCondLst>
                        <p:cond delay="indefinite"/>
                      </p:stCondLst>
                      <p:childTnLst>
                        <p:par>
                          <p:cTn id="74" fill="hold">
                            <p:stCondLst>
                              <p:cond delay="0"/>
                            </p:stCondLst>
                            <p:childTnLst>
                              <p:par>
                                <p:cTn id="75" presetID="55" presetClass="entr" presetSubtype="0" fill="hold" nodeType="clickEffect">
                                  <p:stCondLst>
                                    <p:cond delay="0"/>
                                  </p:stCondLst>
                                  <p:childTnLst>
                                    <p:set>
                                      <p:cBhvr>
                                        <p:cTn id="76" dur="1" fill="hold">
                                          <p:stCondLst>
                                            <p:cond delay="0"/>
                                          </p:stCondLst>
                                        </p:cTn>
                                        <p:tgtEl>
                                          <p:spTgt spid="30736"/>
                                        </p:tgtEl>
                                        <p:attrNameLst>
                                          <p:attrName>style.visibility</p:attrName>
                                        </p:attrNameLst>
                                      </p:cBhvr>
                                      <p:to>
                                        <p:strVal val="visible"/>
                                      </p:to>
                                    </p:set>
                                    <p:anim calcmode="lin" valueType="num">
                                      <p:cBhvr>
                                        <p:cTn id="77" dur="500" fill="hold"/>
                                        <p:tgtEl>
                                          <p:spTgt spid="30736"/>
                                        </p:tgtEl>
                                        <p:attrNameLst>
                                          <p:attrName>ppt_w</p:attrName>
                                        </p:attrNameLst>
                                      </p:cBhvr>
                                      <p:tavLst>
                                        <p:tav tm="0">
                                          <p:val>
                                            <p:strVal val="#ppt_w*0.70"/>
                                          </p:val>
                                        </p:tav>
                                        <p:tav tm="100000">
                                          <p:val>
                                            <p:strVal val="#ppt_w"/>
                                          </p:val>
                                        </p:tav>
                                      </p:tavLst>
                                    </p:anim>
                                    <p:anim calcmode="lin" valueType="num">
                                      <p:cBhvr>
                                        <p:cTn id="78" dur="500" fill="hold"/>
                                        <p:tgtEl>
                                          <p:spTgt spid="30736"/>
                                        </p:tgtEl>
                                        <p:attrNameLst>
                                          <p:attrName>ppt_h</p:attrName>
                                        </p:attrNameLst>
                                      </p:cBhvr>
                                      <p:tavLst>
                                        <p:tav tm="0">
                                          <p:val>
                                            <p:strVal val="#ppt_h"/>
                                          </p:val>
                                        </p:tav>
                                        <p:tav tm="100000">
                                          <p:val>
                                            <p:strVal val="#ppt_h"/>
                                          </p:val>
                                        </p:tav>
                                      </p:tavLst>
                                    </p:anim>
                                    <p:animEffect transition="in" filter="fade">
                                      <p:cBhvr>
                                        <p:cTn id="79" dur="500"/>
                                        <p:tgtEl>
                                          <p:spTgt spid="30736"/>
                                        </p:tgtEl>
                                      </p:cBhvr>
                                    </p:animEffect>
                                  </p:childTnLst>
                                </p:cTn>
                              </p:par>
                            </p:childTnLst>
                          </p:cTn>
                        </p:par>
                      </p:childTnLst>
                    </p:cTn>
                  </p:par>
                  <p:par>
                    <p:cTn id="80" fill="hold">
                      <p:stCondLst>
                        <p:cond delay="indefinite"/>
                      </p:stCondLst>
                      <p:childTnLst>
                        <p:par>
                          <p:cTn id="81" fill="hold">
                            <p:stCondLst>
                              <p:cond delay="0"/>
                            </p:stCondLst>
                            <p:childTnLst>
                              <p:par>
                                <p:cTn id="82" presetID="55" presetClass="entr" presetSubtype="0" fill="hold" nodeType="click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p:cTn id="84" dur="500" fill="hold"/>
                                        <p:tgtEl>
                                          <p:spTgt spid="4"/>
                                        </p:tgtEl>
                                        <p:attrNameLst>
                                          <p:attrName>ppt_w</p:attrName>
                                        </p:attrNameLst>
                                      </p:cBhvr>
                                      <p:tavLst>
                                        <p:tav tm="0">
                                          <p:val>
                                            <p:strVal val="#ppt_w*0.70"/>
                                          </p:val>
                                        </p:tav>
                                        <p:tav tm="100000">
                                          <p:val>
                                            <p:strVal val="#ppt_w"/>
                                          </p:val>
                                        </p:tav>
                                      </p:tavLst>
                                    </p:anim>
                                    <p:anim calcmode="lin" valueType="num">
                                      <p:cBhvr>
                                        <p:cTn id="85" dur="500" fill="hold"/>
                                        <p:tgtEl>
                                          <p:spTgt spid="4"/>
                                        </p:tgtEl>
                                        <p:attrNameLst>
                                          <p:attrName>ppt_h</p:attrName>
                                        </p:attrNameLst>
                                      </p:cBhvr>
                                      <p:tavLst>
                                        <p:tav tm="0">
                                          <p:val>
                                            <p:strVal val="#ppt_h"/>
                                          </p:val>
                                        </p:tav>
                                        <p:tav tm="100000">
                                          <p:val>
                                            <p:strVal val="#ppt_h"/>
                                          </p:val>
                                        </p:tav>
                                      </p:tavLst>
                                    </p:anim>
                                    <p:animEffect transition="in" filter="fade">
                                      <p:cBhvr>
                                        <p:cTn id="86" dur="500"/>
                                        <p:tgtEl>
                                          <p:spTgt spid="4"/>
                                        </p:tgtEl>
                                      </p:cBhvr>
                                    </p:animEffect>
                                  </p:childTnLst>
                                </p:cTn>
                              </p:par>
                            </p:childTnLst>
                          </p:cTn>
                        </p:par>
                      </p:childTnLst>
                    </p:cTn>
                  </p:par>
                  <p:par>
                    <p:cTn id="87" fill="hold">
                      <p:stCondLst>
                        <p:cond delay="indefinite"/>
                      </p:stCondLst>
                      <p:childTnLst>
                        <p:par>
                          <p:cTn id="88" fill="hold">
                            <p:stCondLst>
                              <p:cond delay="0"/>
                            </p:stCondLst>
                            <p:childTnLst>
                              <p:par>
                                <p:cTn id="89" presetID="55" presetClass="entr" presetSubtype="0" fill="hold" nodeType="clickEffect">
                                  <p:stCondLst>
                                    <p:cond delay="0"/>
                                  </p:stCondLst>
                                  <p:childTnLst>
                                    <p:set>
                                      <p:cBhvr>
                                        <p:cTn id="90" dur="1" fill="hold">
                                          <p:stCondLst>
                                            <p:cond delay="0"/>
                                          </p:stCondLst>
                                        </p:cTn>
                                        <p:tgtEl>
                                          <p:spTgt spid="30732"/>
                                        </p:tgtEl>
                                        <p:attrNameLst>
                                          <p:attrName>style.visibility</p:attrName>
                                        </p:attrNameLst>
                                      </p:cBhvr>
                                      <p:to>
                                        <p:strVal val="visible"/>
                                      </p:to>
                                    </p:set>
                                    <p:anim calcmode="lin" valueType="num">
                                      <p:cBhvr>
                                        <p:cTn id="91" dur="500" fill="hold"/>
                                        <p:tgtEl>
                                          <p:spTgt spid="30732"/>
                                        </p:tgtEl>
                                        <p:attrNameLst>
                                          <p:attrName>ppt_w</p:attrName>
                                        </p:attrNameLst>
                                      </p:cBhvr>
                                      <p:tavLst>
                                        <p:tav tm="0">
                                          <p:val>
                                            <p:strVal val="#ppt_w*0.70"/>
                                          </p:val>
                                        </p:tav>
                                        <p:tav tm="100000">
                                          <p:val>
                                            <p:strVal val="#ppt_w"/>
                                          </p:val>
                                        </p:tav>
                                      </p:tavLst>
                                    </p:anim>
                                    <p:anim calcmode="lin" valueType="num">
                                      <p:cBhvr>
                                        <p:cTn id="92" dur="500" fill="hold"/>
                                        <p:tgtEl>
                                          <p:spTgt spid="30732"/>
                                        </p:tgtEl>
                                        <p:attrNameLst>
                                          <p:attrName>ppt_h</p:attrName>
                                        </p:attrNameLst>
                                      </p:cBhvr>
                                      <p:tavLst>
                                        <p:tav tm="0">
                                          <p:val>
                                            <p:strVal val="#ppt_h"/>
                                          </p:val>
                                        </p:tav>
                                        <p:tav tm="100000">
                                          <p:val>
                                            <p:strVal val="#ppt_h"/>
                                          </p:val>
                                        </p:tav>
                                      </p:tavLst>
                                    </p:anim>
                                    <p:animEffect transition="in" filter="fade">
                                      <p:cBhvr>
                                        <p:cTn id="93" dur="500"/>
                                        <p:tgtEl>
                                          <p:spTgt spid="30732"/>
                                        </p:tgtEl>
                                      </p:cBhvr>
                                    </p:animEffect>
                                  </p:childTnLst>
                                </p:cTn>
                              </p:par>
                            </p:childTnLst>
                          </p:cTn>
                        </p:par>
                      </p:childTnLst>
                    </p:cTn>
                  </p:par>
                  <p:par>
                    <p:cTn id="94" fill="hold">
                      <p:stCondLst>
                        <p:cond delay="indefinite"/>
                      </p:stCondLst>
                      <p:childTnLst>
                        <p:par>
                          <p:cTn id="95" fill="hold">
                            <p:stCondLst>
                              <p:cond delay="0"/>
                            </p:stCondLst>
                            <p:childTnLst>
                              <p:par>
                                <p:cTn id="96" presetID="55" presetClass="entr" presetSubtype="0" fill="hold" nodeType="clickEffect">
                                  <p:stCondLst>
                                    <p:cond delay="0"/>
                                  </p:stCondLst>
                                  <p:childTnLst>
                                    <p:set>
                                      <p:cBhvr>
                                        <p:cTn id="97" dur="1" fill="hold">
                                          <p:stCondLst>
                                            <p:cond delay="0"/>
                                          </p:stCondLst>
                                        </p:cTn>
                                        <p:tgtEl>
                                          <p:spTgt spid="30733"/>
                                        </p:tgtEl>
                                        <p:attrNameLst>
                                          <p:attrName>style.visibility</p:attrName>
                                        </p:attrNameLst>
                                      </p:cBhvr>
                                      <p:to>
                                        <p:strVal val="visible"/>
                                      </p:to>
                                    </p:set>
                                    <p:anim calcmode="lin" valueType="num">
                                      <p:cBhvr>
                                        <p:cTn id="98" dur="500" fill="hold"/>
                                        <p:tgtEl>
                                          <p:spTgt spid="30733"/>
                                        </p:tgtEl>
                                        <p:attrNameLst>
                                          <p:attrName>ppt_w</p:attrName>
                                        </p:attrNameLst>
                                      </p:cBhvr>
                                      <p:tavLst>
                                        <p:tav tm="0">
                                          <p:val>
                                            <p:strVal val="#ppt_w*0.70"/>
                                          </p:val>
                                        </p:tav>
                                        <p:tav tm="100000">
                                          <p:val>
                                            <p:strVal val="#ppt_w"/>
                                          </p:val>
                                        </p:tav>
                                      </p:tavLst>
                                    </p:anim>
                                    <p:anim calcmode="lin" valueType="num">
                                      <p:cBhvr>
                                        <p:cTn id="99" dur="500" fill="hold"/>
                                        <p:tgtEl>
                                          <p:spTgt spid="30733"/>
                                        </p:tgtEl>
                                        <p:attrNameLst>
                                          <p:attrName>ppt_h</p:attrName>
                                        </p:attrNameLst>
                                      </p:cBhvr>
                                      <p:tavLst>
                                        <p:tav tm="0">
                                          <p:val>
                                            <p:strVal val="#ppt_h"/>
                                          </p:val>
                                        </p:tav>
                                        <p:tav tm="100000">
                                          <p:val>
                                            <p:strVal val="#ppt_h"/>
                                          </p:val>
                                        </p:tav>
                                      </p:tavLst>
                                    </p:anim>
                                    <p:animEffect transition="in" filter="fade">
                                      <p:cBhvr>
                                        <p:cTn id="100" dur="500"/>
                                        <p:tgtEl>
                                          <p:spTgt spid="30733"/>
                                        </p:tgtEl>
                                      </p:cBhvr>
                                    </p:animEffect>
                                  </p:childTnLst>
                                </p:cTn>
                              </p:par>
                            </p:childTnLst>
                          </p:cTn>
                        </p:par>
                      </p:childTnLst>
                    </p:cTn>
                  </p:par>
                  <p:par>
                    <p:cTn id="101" fill="hold">
                      <p:stCondLst>
                        <p:cond delay="indefinite"/>
                      </p:stCondLst>
                      <p:childTnLst>
                        <p:par>
                          <p:cTn id="102" fill="hold">
                            <p:stCondLst>
                              <p:cond delay="0"/>
                            </p:stCondLst>
                            <p:childTnLst>
                              <p:par>
                                <p:cTn id="103" presetID="55" presetClass="entr" presetSubtype="0" fill="hold" nodeType="clickEffect">
                                  <p:stCondLst>
                                    <p:cond delay="0"/>
                                  </p:stCondLst>
                                  <p:childTnLst>
                                    <p:set>
                                      <p:cBhvr>
                                        <p:cTn id="104" dur="1" fill="hold">
                                          <p:stCondLst>
                                            <p:cond delay="0"/>
                                          </p:stCondLst>
                                        </p:cTn>
                                        <p:tgtEl>
                                          <p:spTgt spid="30734"/>
                                        </p:tgtEl>
                                        <p:attrNameLst>
                                          <p:attrName>style.visibility</p:attrName>
                                        </p:attrNameLst>
                                      </p:cBhvr>
                                      <p:to>
                                        <p:strVal val="visible"/>
                                      </p:to>
                                    </p:set>
                                    <p:anim calcmode="lin" valueType="num">
                                      <p:cBhvr>
                                        <p:cTn id="105" dur="500" fill="hold"/>
                                        <p:tgtEl>
                                          <p:spTgt spid="30734"/>
                                        </p:tgtEl>
                                        <p:attrNameLst>
                                          <p:attrName>ppt_w</p:attrName>
                                        </p:attrNameLst>
                                      </p:cBhvr>
                                      <p:tavLst>
                                        <p:tav tm="0">
                                          <p:val>
                                            <p:strVal val="#ppt_w*0.70"/>
                                          </p:val>
                                        </p:tav>
                                        <p:tav tm="100000">
                                          <p:val>
                                            <p:strVal val="#ppt_w"/>
                                          </p:val>
                                        </p:tav>
                                      </p:tavLst>
                                    </p:anim>
                                    <p:anim calcmode="lin" valueType="num">
                                      <p:cBhvr>
                                        <p:cTn id="106" dur="500" fill="hold"/>
                                        <p:tgtEl>
                                          <p:spTgt spid="30734"/>
                                        </p:tgtEl>
                                        <p:attrNameLst>
                                          <p:attrName>ppt_h</p:attrName>
                                        </p:attrNameLst>
                                      </p:cBhvr>
                                      <p:tavLst>
                                        <p:tav tm="0">
                                          <p:val>
                                            <p:strVal val="#ppt_h"/>
                                          </p:val>
                                        </p:tav>
                                        <p:tav tm="100000">
                                          <p:val>
                                            <p:strVal val="#ppt_h"/>
                                          </p:val>
                                        </p:tav>
                                      </p:tavLst>
                                    </p:anim>
                                    <p:animEffect transition="in" filter="fade">
                                      <p:cBhvr>
                                        <p:cTn id="107" dur="500"/>
                                        <p:tgtEl>
                                          <p:spTgt spid="30734"/>
                                        </p:tgtEl>
                                      </p:cBhvr>
                                    </p:animEffect>
                                  </p:childTnLst>
                                </p:cTn>
                              </p:par>
                            </p:childTnLst>
                          </p:cTn>
                        </p:par>
                      </p:childTnLst>
                    </p:cTn>
                  </p:par>
                  <p:par>
                    <p:cTn id="108" fill="hold">
                      <p:stCondLst>
                        <p:cond delay="indefinite"/>
                      </p:stCondLst>
                      <p:childTnLst>
                        <p:par>
                          <p:cTn id="109" fill="hold">
                            <p:stCondLst>
                              <p:cond delay="0"/>
                            </p:stCondLst>
                            <p:childTnLst>
                              <p:par>
                                <p:cTn id="110" presetID="55" presetClass="entr" presetSubtype="0" fill="hold" nodeType="clickEffect">
                                  <p:stCondLst>
                                    <p:cond delay="0"/>
                                  </p:stCondLst>
                                  <p:childTnLst>
                                    <p:set>
                                      <p:cBhvr>
                                        <p:cTn id="111" dur="1" fill="hold">
                                          <p:stCondLst>
                                            <p:cond delay="0"/>
                                          </p:stCondLst>
                                        </p:cTn>
                                        <p:tgtEl>
                                          <p:spTgt spid="30737"/>
                                        </p:tgtEl>
                                        <p:attrNameLst>
                                          <p:attrName>style.visibility</p:attrName>
                                        </p:attrNameLst>
                                      </p:cBhvr>
                                      <p:to>
                                        <p:strVal val="visible"/>
                                      </p:to>
                                    </p:set>
                                    <p:anim calcmode="lin" valueType="num">
                                      <p:cBhvr>
                                        <p:cTn id="112" dur="500" fill="hold"/>
                                        <p:tgtEl>
                                          <p:spTgt spid="30737"/>
                                        </p:tgtEl>
                                        <p:attrNameLst>
                                          <p:attrName>ppt_w</p:attrName>
                                        </p:attrNameLst>
                                      </p:cBhvr>
                                      <p:tavLst>
                                        <p:tav tm="0">
                                          <p:val>
                                            <p:strVal val="#ppt_w*0.70"/>
                                          </p:val>
                                        </p:tav>
                                        <p:tav tm="100000">
                                          <p:val>
                                            <p:strVal val="#ppt_w"/>
                                          </p:val>
                                        </p:tav>
                                      </p:tavLst>
                                    </p:anim>
                                    <p:anim calcmode="lin" valueType="num">
                                      <p:cBhvr>
                                        <p:cTn id="113" dur="500" fill="hold"/>
                                        <p:tgtEl>
                                          <p:spTgt spid="30737"/>
                                        </p:tgtEl>
                                        <p:attrNameLst>
                                          <p:attrName>ppt_h</p:attrName>
                                        </p:attrNameLst>
                                      </p:cBhvr>
                                      <p:tavLst>
                                        <p:tav tm="0">
                                          <p:val>
                                            <p:strVal val="#ppt_h"/>
                                          </p:val>
                                        </p:tav>
                                        <p:tav tm="100000">
                                          <p:val>
                                            <p:strVal val="#ppt_h"/>
                                          </p:val>
                                        </p:tav>
                                      </p:tavLst>
                                    </p:anim>
                                    <p:animEffect transition="in" filter="fade">
                                      <p:cBhvr>
                                        <p:cTn id="114" dur="500"/>
                                        <p:tgtEl>
                                          <p:spTgt spid="30737"/>
                                        </p:tgtEl>
                                      </p:cBhvr>
                                    </p:animEffect>
                                  </p:childTnLst>
                                </p:cTn>
                              </p:par>
                            </p:childTnLst>
                          </p:cTn>
                        </p:par>
                      </p:childTnLst>
                    </p:cTn>
                  </p:par>
                  <p:par>
                    <p:cTn id="115" fill="hold">
                      <p:stCondLst>
                        <p:cond delay="indefinite"/>
                      </p:stCondLst>
                      <p:childTnLst>
                        <p:par>
                          <p:cTn id="116" fill="hold">
                            <p:stCondLst>
                              <p:cond delay="0"/>
                            </p:stCondLst>
                            <p:childTnLst>
                              <p:par>
                                <p:cTn id="117" presetID="55" presetClass="entr" presetSubtype="0" fill="hold" nodeType="clickEffect">
                                  <p:stCondLst>
                                    <p:cond delay="0"/>
                                  </p:stCondLst>
                                  <p:childTnLst>
                                    <p:set>
                                      <p:cBhvr>
                                        <p:cTn id="118" dur="1" fill="hold">
                                          <p:stCondLst>
                                            <p:cond delay="0"/>
                                          </p:stCondLst>
                                        </p:cTn>
                                        <p:tgtEl>
                                          <p:spTgt spid="6"/>
                                        </p:tgtEl>
                                        <p:attrNameLst>
                                          <p:attrName>style.visibility</p:attrName>
                                        </p:attrNameLst>
                                      </p:cBhvr>
                                      <p:to>
                                        <p:strVal val="visible"/>
                                      </p:to>
                                    </p:set>
                                    <p:anim calcmode="lin" valueType="num">
                                      <p:cBhvr>
                                        <p:cTn id="119" dur="1000" fill="hold"/>
                                        <p:tgtEl>
                                          <p:spTgt spid="6"/>
                                        </p:tgtEl>
                                        <p:attrNameLst>
                                          <p:attrName>ppt_w</p:attrName>
                                        </p:attrNameLst>
                                      </p:cBhvr>
                                      <p:tavLst>
                                        <p:tav tm="0">
                                          <p:val>
                                            <p:strVal val="#ppt_w*0.70"/>
                                          </p:val>
                                        </p:tav>
                                        <p:tav tm="100000">
                                          <p:val>
                                            <p:strVal val="#ppt_w"/>
                                          </p:val>
                                        </p:tav>
                                      </p:tavLst>
                                    </p:anim>
                                    <p:anim calcmode="lin" valueType="num">
                                      <p:cBhvr>
                                        <p:cTn id="120" dur="1000" fill="hold"/>
                                        <p:tgtEl>
                                          <p:spTgt spid="6"/>
                                        </p:tgtEl>
                                        <p:attrNameLst>
                                          <p:attrName>ppt_h</p:attrName>
                                        </p:attrNameLst>
                                      </p:cBhvr>
                                      <p:tavLst>
                                        <p:tav tm="0">
                                          <p:val>
                                            <p:strVal val="#ppt_h"/>
                                          </p:val>
                                        </p:tav>
                                        <p:tav tm="100000">
                                          <p:val>
                                            <p:strVal val="#ppt_h"/>
                                          </p:val>
                                        </p:tav>
                                      </p:tavLst>
                                    </p:anim>
                                    <p:animEffect transition="in" filter="fade">
                                      <p:cBhvr>
                                        <p:cTn id="121" dur="1000"/>
                                        <p:tgtEl>
                                          <p:spTgt spid="6"/>
                                        </p:tgtEl>
                                      </p:cBhvr>
                                    </p:animEffect>
                                  </p:childTnLst>
                                </p:cTn>
                              </p:par>
                            </p:childTnLst>
                          </p:cTn>
                        </p:par>
                      </p:childTnLst>
                    </p:cTn>
                  </p:par>
                  <p:par>
                    <p:cTn id="122" fill="hold">
                      <p:stCondLst>
                        <p:cond delay="indefinite"/>
                      </p:stCondLst>
                      <p:childTnLst>
                        <p:par>
                          <p:cTn id="123" fill="hold">
                            <p:stCondLst>
                              <p:cond delay="0"/>
                            </p:stCondLst>
                            <p:childTnLst>
                              <p:par>
                                <p:cTn id="124" presetID="2" presetClass="entr" presetSubtype="4" fill="hold" grpId="0" nodeType="click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additive="base">
                                        <p:cTn id="126" dur="500" fill="hold"/>
                                        <p:tgtEl>
                                          <p:spTgt spid="7"/>
                                        </p:tgtEl>
                                        <p:attrNameLst>
                                          <p:attrName>ppt_x</p:attrName>
                                        </p:attrNameLst>
                                      </p:cBhvr>
                                      <p:tavLst>
                                        <p:tav tm="0">
                                          <p:val>
                                            <p:strVal val="#ppt_x"/>
                                          </p:val>
                                        </p:tav>
                                        <p:tav tm="100000">
                                          <p:val>
                                            <p:strVal val="#ppt_x"/>
                                          </p:val>
                                        </p:tav>
                                      </p:tavLst>
                                    </p:anim>
                                    <p:anim calcmode="lin" valueType="num">
                                      <p:cBhvr additive="base">
                                        <p:cTn id="1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val 25"/>
          <p:cNvSpPr/>
          <p:nvPr/>
        </p:nvSpPr>
        <p:spPr bwMode="auto">
          <a:xfrm>
            <a:off x="812801" y="5215467"/>
            <a:ext cx="2438400" cy="2099733"/>
          </a:xfrm>
          <a:prstGeom prst="ellipse">
            <a:avLst/>
          </a:prstGeom>
          <a:solidFill>
            <a:srgbClr val="68AC27"/>
          </a:solidFill>
          <a:ln>
            <a:noFill/>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a:ln>
                <a:noFill/>
              </a:ln>
              <a:solidFill>
                <a:schemeClr val="bg1"/>
              </a:solidFill>
              <a:effectLst/>
              <a:latin typeface="Arial" charset="0"/>
              <a:ea typeface="ＭＳ Ｐゴシック" charset="0"/>
            </a:endParaRPr>
          </a:p>
        </p:txBody>
      </p:sp>
      <p:sp>
        <p:nvSpPr>
          <p:cNvPr id="3077" name="TextBox 9"/>
          <p:cNvSpPr txBox="1">
            <a:spLocks noChangeArrowheads="1"/>
          </p:cNvSpPr>
          <p:nvPr/>
        </p:nvSpPr>
        <p:spPr bwMode="auto">
          <a:xfrm>
            <a:off x="-139461" y="6263192"/>
            <a:ext cx="9238426" cy="400110"/>
          </a:xfrm>
          <a:prstGeom prst="rect">
            <a:avLst/>
          </a:prstGeom>
          <a:solidFill>
            <a:schemeClr val="bg1"/>
          </a:solidFill>
          <a:ln>
            <a:noFill/>
          </a:ln>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2000" b="1" dirty="0">
                <a:solidFill>
                  <a:srgbClr val="163580"/>
                </a:solidFill>
                <a:latin typeface="Arial" charset="0"/>
              </a:rPr>
              <a:t>More than half of the top 10 </a:t>
            </a:r>
            <a:r>
              <a:rPr lang="en-US" sz="2000" b="1" dirty="0" smtClean="0">
                <a:solidFill>
                  <a:srgbClr val="163580"/>
                </a:solidFill>
                <a:latin typeface="Arial" charset="0"/>
              </a:rPr>
              <a:t>Jobs in demand </a:t>
            </a:r>
            <a:r>
              <a:rPr lang="en-US" sz="2000" b="1" dirty="0">
                <a:solidFill>
                  <a:srgbClr val="163580"/>
                </a:solidFill>
                <a:latin typeface="Arial" charset="0"/>
              </a:rPr>
              <a:t>in </a:t>
            </a:r>
            <a:r>
              <a:rPr lang="en-US" sz="2000" b="1" dirty="0" smtClean="0">
                <a:solidFill>
                  <a:srgbClr val="163580"/>
                </a:solidFill>
                <a:latin typeface="Arial" charset="0"/>
              </a:rPr>
              <a:t>2015 </a:t>
            </a:r>
            <a:r>
              <a:rPr lang="en-US" sz="2000" b="1" dirty="0">
                <a:solidFill>
                  <a:srgbClr val="163580"/>
                </a:solidFill>
                <a:latin typeface="Arial" charset="0"/>
              </a:rPr>
              <a:t>did </a:t>
            </a:r>
            <a:r>
              <a:rPr lang="en-US" sz="2000" dirty="0" smtClean="0">
                <a:solidFill>
                  <a:srgbClr val="163580"/>
                </a:solidFill>
                <a:latin typeface="Arial" charset="0"/>
              </a:rPr>
              <a:t>NOT</a:t>
            </a:r>
            <a:r>
              <a:rPr lang="en-US" sz="2000" b="1" dirty="0" smtClean="0">
                <a:solidFill>
                  <a:srgbClr val="163580"/>
                </a:solidFill>
                <a:latin typeface="Arial" charset="0"/>
              </a:rPr>
              <a:t> </a:t>
            </a:r>
            <a:r>
              <a:rPr lang="en-US" sz="2000" b="1" dirty="0">
                <a:solidFill>
                  <a:srgbClr val="163580"/>
                </a:solidFill>
                <a:latin typeface="Arial" charset="0"/>
              </a:rPr>
              <a:t>exist in </a:t>
            </a:r>
            <a:r>
              <a:rPr lang="en-US" sz="2000" b="1" dirty="0" smtClean="0">
                <a:solidFill>
                  <a:srgbClr val="163580"/>
                </a:solidFill>
                <a:latin typeface="Arial" charset="0"/>
              </a:rPr>
              <a:t>2004!</a:t>
            </a:r>
            <a:endParaRPr lang="en-US" sz="2000" b="1" dirty="0">
              <a:solidFill>
                <a:srgbClr val="163580"/>
              </a:solidFill>
              <a:latin typeface="Arial" charset="0"/>
            </a:endParaRPr>
          </a:p>
        </p:txBody>
      </p:sp>
      <p:grpSp>
        <p:nvGrpSpPr>
          <p:cNvPr id="2" name="Group 1"/>
          <p:cNvGrpSpPr/>
          <p:nvPr/>
        </p:nvGrpSpPr>
        <p:grpSpPr>
          <a:xfrm>
            <a:off x="158165" y="1355727"/>
            <a:ext cx="8940800" cy="5130800"/>
            <a:chOff x="203200" y="895911"/>
            <a:chExt cx="8940800" cy="5130800"/>
          </a:xfrm>
        </p:grpSpPr>
        <p:graphicFrame>
          <p:nvGraphicFramePr>
            <p:cNvPr id="3076" name="Chart 8"/>
            <p:cNvGraphicFramePr>
              <a:graphicFrameLocks/>
            </p:cNvGraphicFramePr>
            <p:nvPr>
              <p:extLst/>
            </p:nvPr>
          </p:nvGraphicFramePr>
          <p:xfrm>
            <a:off x="203200" y="895911"/>
            <a:ext cx="8940800" cy="5130800"/>
          </p:xfrm>
          <a:graphic>
            <a:graphicData uri="http://schemas.openxmlformats.org/presentationml/2006/ole">
              <mc:AlternateContent xmlns:mc="http://schemas.openxmlformats.org/markup-compatibility/2006">
                <mc:Choice xmlns:v="urn:schemas-microsoft-com:vml" Requires="v">
                  <p:oleObj spid="_x0000_s3092" name="Worksheet" r:id="rId4" imgW="8932320" imgH="5119920" progId="Excel.Sheet.8">
                    <p:embed/>
                  </p:oleObj>
                </mc:Choice>
                <mc:Fallback>
                  <p:oleObj name="Worksheet" r:id="rId4" imgW="8932320" imgH="5119920"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00" y="895911"/>
                          <a:ext cx="8940800" cy="5130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8" name="TextBox 10"/>
            <p:cNvSpPr txBox="1">
              <a:spLocks noChangeArrowheads="1"/>
            </p:cNvSpPr>
            <p:nvPr/>
          </p:nvSpPr>
          <p:spPr bwMode="auto">
            <a:xfrm>
              <a:off x="2353193" y="4817612"/>
              <a:ext cx="66516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100" dirty="0">
                  <a:solidFill>
                    <a:prstClr val="black"/>
                  </a:solidFill>
                </a:rPr>
                <a:t>Pentium</a:t>
              </a:r>
            </a:p>
          </p:txBody>
        </p:sp>
        <p:sp>
          <p:nvSpPr>
            <p:cNvPr id="3079" name="TextBox 11"/>
            <p:cNvSpPr txBox="1">
              <a:spLocks noChangeArrowheads="1"/>
            </p:cNvSpPr>
            <p:nvPr/>
          </p:nvSpPr>
          <p:spPr bwMode="auto">
            <a:xfrm>
              <a:off x="1254774" y="4817612"/>
              <a:ext cx="76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100" dirty="0">
                  <a:solidFill>
                    <a:prstClr val="black"/>
                  </a:solidFill>
                </a:rPr>
                <a:t>Intel 4004</a:t>
              </a:r>
            </a:p>
          </p:txBody>
        </p:sp>
      </p:grpSp>
      <p:sp>
        <p:nvSpPr>
          <p:cNvPr id="3080" name="TextBox 12"/>
          <p:cNvSpPr txBox="1">
            <a:spLocks noChangeArrowheads="1"/>
          </p:cNvSpPr>
          <p:nvPr/>
        </p:nvSpPr>
        <p:spPr bwMode="auto">
          <a:xfrm>
            <a:off x="6651625" y="2521417"/>
            <a:ext cx="1298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n-US" sz="1100" dirty="0">
                <a:solidFill>
                  <a:prstClr val="black"/>
                </a:solidFill>
              </a:rPr>
              <a:t>Six-Core Xeon 7400</a:t>
            </a:r>
          </a:p>
        </p:txBody>
      </p:sp>
      <p:grpSp>
        <p:nvGrpSpPr>
          <p:cNvPr id="10" name="Group 9"/>
          <p:cNvGrpSpPr/>
          <p:nvPr/>
        </p:nvGrpSpPr>
        <p:grpSpPr>
          <a:xfrm>
            <a:off x="1078443" y="1003878"/>
            <a:ext cx="2087792" cy="1820597"/>
            <a:chOff x="954198" y="631116"/>
            <a:chExt cx="2087792" cy="1820597"/>
          </a:xfrm>
        </p:grpSpPr>
        <p:pic>
          <p:nvPicPr>
            <p:cNvPr id="6" name="Picture 5" descr="radio-high-res.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954198" y="631116"/>
              <a:ext cx="2087792" cy="1519657"/>
            </a:xfrm>
            <a:prstGeom prst="rect">
              <a:avLst/>
            </a:prstGeom>
          </p:spPr>
        </p:pic>
        <p:sp>
          <p:nvSpPr>
            <p:cNvPr id="7" name="TextBox 6"/>
            <p:cNvSpPr txBox="1"/>
            <p:nvPr/>
          </p:nvSpPr>
          <p:spPr>
            <a:xfrm>
              <a:off x="1180972" y="2082381"/>
              <a:ext cx="1634244" cy="369332"/>
            </a:xfrm>
            <a:prstGeom prst="rect">
              <a:avLst/>
            </a:prstGeom>
            <a:noFill/>
          </p:spPr>
          <p:txBody>
            <a:bodyPr wrap="none" rtlCol="0">
              <a:spAutoFit/>
            </a:bodyPr>
            <a:lstStyle/>
            <a:p>
              <a:r>
                <a:rPr lang="en-US" dirty="0" smtClean="0">
                  <a:solidFill>
                    <a:prstClr val="black"/>
                  </a:solidFill>
                </a:rPr>
                <a:t>Radio- 38 Years</a:t>
              </a:r>
              <a:endParaRPr lang="en-US" dirty="0">
                <a:solidFill>
                  <a:prstClr val="black"/>
                </a:solidFill>
              </a:endParaRPr>
            </a:p>
          </p:txBody>
        </p:sp>
      </p:grpSp>
      <p:grpSp>
        <p:nvGrpSpPr>
          <p:cNvPr id="9" name="Group 8"/>
          <p:cNvGrpSpPr/>
          <p:nvPr/>
        </p:nvGrpSpPr>
        <p:grpSpPr>
          <a:xfrm>
            <a:off x="4014862" y="1107220"/>
            <a:ext cx="1850600" cy="1675199"/>
            <a:chOff x="3863007" y="844906"/>
            <a:chExt cx="1850600" cy="1675199"/>
          </a:xfrm>
        </p:grpSpPr>
        <p:pic>
          <p:nvPicPr>
            <p:cNvPr id="4" name="Picture 3" descr="tv-high res.jpg"/>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63007" y="844906"/>
              <a:ext cx="1850600" cy="1305867"/>
            </a:xfrm>
            <a:prstGeom prst="rect">
              <a:avLst/>
            </a:prstGeom>
          </p:spPr>
        </p:pic>
        <p:sp>
          <p:nvSpPr>
            <p:cNvPr id="14" name="TextBox 13"/>
            <p:cNvSpPr txBox="1"/>
            <p:nvPr/>
          </p:nvSpPr>
          <p:spPr>
            <a:xfrm>
              <a:off x="4086833" y="2150773"/>
              <a:ext cx="1402948" cy="369332"/>
            </a:xfrm>
            <a:prstGeom prst="rect">
              <a:avLst/>
            </a:prstGeom>
            <a:noFill/>
          </p:spPr>
          <p:txBody>
            <a:bodyPr wrap="none" rtlCol="0">
              <a:spAutoFit/>
            </a:bodyPr>
            <a:lstStyle/>
            <a:p>
              <a:r>
                <a:rPr lang="en-US" dirty="0" smtClean="0">
                  <a:solidFill>
                    <a:prstClr val="black"/>
                  </a:solidFill>
                </a:rPr>
                <a:t>TV - 13 Years</a:t>
              </a:r>
              <a:endParaRPr lang="en-US" dirty="0">
                <a:solidFill>
                  <a:prstClr val="black"/>
                </a:solidFill>
              </a:endParaRPr>
            </a:p>
          </p:txBody>
        </p:sp>
      </p:grpSp>
      <p:grpSp>
        <p:nvGrpSpPr>
          <p:cNvPr id="11" name="Group 10"/>
          <p:cNvGrpSpPr/>
          <p:nvPr/>
        </p:nvGrpSpPr>
        <p:grpSpPr>
          <a:xfrm>
            <a:off x="2898046" y="2592565"/>
            <a:ext cx="1511074" cy="2021979"/>
            <a:chOff x="2939461" y="2150773"/>
            <a:chExt cx="1511074" cy="2021979"/>
          </a:xfrm>
        </p:grpSpPr>
        <p:pic>
          <p:nvPicPr>
            <p:cNvPr id="3" name="Picture 2" descr="iphone5s.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39461" y="2150773"/>
              <a:ext cx="1511074" cy="1477214"/>
            </a:xfrm>
            <a:prstGeom prst="rect">
              <a:avLst/>
            </a:prstGeom>
          </p:spPr>
        </p:pic>
        <p:sp>
          <p:nvSpPr>
            <p:cNvPr id="15" name="TextBox 14"/>
            <p:cNvSpPr txBox="1"/>
            <p:nvPr/>
          </p:nvSpPr>
          <p:spPr>
            <a:xfrm>
              <a:off x="3130518" y="3627987"/>
              <a:ext cx="1128960" cy="544765"/>
            </a:xfrm>
            <a:prstGeom prst="rect">
              <a:avLst/>
            </a:prstGeom>
            <a:noFill/>
          </p:spPr>
          <p:txBody>
            <a:bodyPr wrap="none" rtlCol="0">
              <a:spAutoFit/>
            </a:bodyPr>
            <a:lstStyle/>
            <a:p>
              <a:pPr algn="ctr">
                <a:lnSpc>
                  <a:spcPct val="80000"/>
                </a:lnSpc>
              </a:pPr>
              <a:r>
                <a:rPr lang="en-US" dirty="0" smtClean="0">
                  <a:solidFill>
                    <a:prstClr val="black"/>
                  </a:solidFill>
                </a:rPr>
                <a:t>Cellphone </a:t>
              </a:r>
            </a:p>
            <a:p>
              <a:pPr algn="ctr">
                <a:lnSpc>
                  <a:spcPct val="80000"/>
                </a:lnSpc>
              </a:pPr>
              <a:r>
                <a:rPr lang="en-US" dirty="0" smtClean="0">
                  <a:solidFill>
                    <a:prstClr val="black"/>
                  </a:solidFill>
                </a:rPr>
                <a:t>7 Years</a:t>
              </a:r>
              <a:endParaRPr lang="en-US" dirty="0">
                <a:solidFill>
                  <a:prstClr val="black"/>
                </a:solidFill>
              </a:endParaRPr>
            </a:p>
          </p:txBody>
        </p:sp>
      </p:grpSp>
      <p:grpSp>
        <p:nvGrpSpPr>
          <p:cNvPr id="12" name="Group 11"/>
          <p:cNvGrpSpPr/>
          <p:nvPr/>
        </p:nvGrpSpPr>
        <p:grpSpPr>
          <a:xfrm>
            <a:off x="1154898" y="3488913"/>
            <a:ext cx="1803085" cy="1595231"/>
            <a:chOff x="1196313" y="3129957"/>
            <a:chExt cx="1803085" cy="1595231"/>
          </a:xfrm>
        </p:grpSpPr>
        <p:pic>
          <p:nvPicPr>
            <p:cNvPr id="8" name="Picture 7" descr="Semiconductor-circuitry-IC-chips.jpg"/>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353033" y="3129957"/>
              <a:ext cx="1489645" cy="1301686"/>
            </a:xfrm>
            <a:prstGeom prst="rect">
              <a:avLst/>
            </a:prstGeom>
          </p:spPr>
        </p:pic>
        <p:sp>
          <p:nvSpPr>
            <p:cNvPr id="16" name="TextBox 15"/>
            <p:cNvSpPr txBox="1"/>
            <p:nvPr/>
          </p:nvSpPr>
          <p:spPr>
            <a:xfrm>
              <a:off x="1196313" y="4355856"/>
              <a:ext cx="1803085" cy="369332"/>
            </a:xfrm>
            <a:prstGeom prst="rect">
              <a:avLst/>
            </a:prstGeom>
            <a:noFill/>
          </p:spPr>
          <p:txBody>
            <a:bodyPr wrap="none" rtlCol="0">
              <a:spAutoFit/>
            </a:bodyPr>
            <a:lstStyle/>
            <a:p>
              <a:r>
                <a:rPr lang="en-US" dirty="0" smtClean="0">
                  <a:solidFill>
                    <a:prstClr val="black"/>
                  </a:solidFill>
                </a:rPr>
                <a:t>Internet - 4 Years</a:t>
              </a:r>
              <a:endParaRPr lang="en-US" dirty="0">
                <a:solidFill>
                  <a:prstClr val="black"/>
                </a:solidFill>
              </a:endParaRPr>
            </a:p>
          </p:txBody>
        </p:sp>
      </p:grpSp>
      <p:grpSp>
        <p:nvGrpSpPr>
          <p:cNvPr id="13" name="Group 12"/>
          <p:cNvGrpSpPr/>
          <p:nvPr/>
        </p:nvGrpSpPr>
        <p:grpSpPr>
          <a:xfrm>
            <a:off x="4655585" y="3171377"/>
            <a:ext cx="1122214" cy="1684414"/>
            <a:chOff x="4655585" y="2867645"/>
            <a:chExt cx="1122214" cy="1684414"/>
          </a:xfrm>
        </p:grpSpPr>
        <p:pic>
          <p:nvPicPr>
            <p:cNvPr id="5" name="Picture 4" descr="facebook2.png"/>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4655585" y="2867645"/>
              <a:ext cx="1122214" cy="1122214"/>
            </a:xfrm>
            <a:prstGeom prst="rect">
              <a:avLst/>
            </a:prstGeom>
          </p:spPr>
        </p:pic>
        <p:sp>
          <p:nvSpPr>
            <p:cNvPr id="17" name="TextBox 16"/>
            <p:cNvSpPr txBox="1"/>
            <p:nvPr/>
          </p:nvSpPr>
          <p:spPr>
            <a:xfrm>
              <a:off x="4674980" y="4007294"/>
              <a:ext cx="1083425" cy="544765"/>
            </a:xfrm>
            <a:prstGeom prst="rect">
              <a:avLst/>
            </a:prstGeom>
            <a:noFill/>
          </p:spPr>
          <p:txBody>
            <a:bodyPr wrap="none" rtlCol="0">
              <a:spAutoFit/>
            </a:bodyPr>
            <a:lstStyle/>
            <a:p>
              <a:pPr algn="ctr">
                <a:lnSpc>
                  <a:spcPct val="80000"/>
                </a:lnSpc>
              </a:pPr>
              <a:r>
                <a:rPr lang="en-US" dirty="0" smtClean="0">
                  <a:solidFill>
                    <a:prstClr val="black"/>
                  </a:solidFill>
                </a:rPr>
                <a:t>Facebook  </a:t>
              </a:r>
            </a:p>
            <a:p>
              <a:pPr algn="ctr">
                <a:lnSpc>
                  <a:spcPct val="80000"/>
                </a:lnSpc>
              </a:pPr>
              <a:r>
                <a:rPr lang="en-US" dirty="0">
                  <a:solidFill>
                    <a:prstClr val="black"/>
                  </a:solidFill>
                </a:rPr>
                <a:t>2</a:t>
              </a:r>
              <a:r>
                <a:rPr lang="en-US" dirty="0" smtClean="0">
                  <a:solidFill>
                    <a:prstClr val="black"/>
                  </a:solidFill>
                </a:rPr>
                <a:t> Years</a:t>
              </a:r>
              <a:endParaRPr lang="en-US" dirty="0">
                <a:solidFill>
                  <a:prstClr val="black"/>
                </a:solidFill>
              </a:endParaRPr>
            </a:p>
          </p:txBody>
        </p:sp>
      </p:grpSp>
      <p:sp>
        <p:nvSpPr>
          <p:cNvPr id="18" name="Title 17"/>
          <p:cNvSpPr>
            <a:spLocks noGrp="1"/>
          </p:cNvSpPr>
          <p:nvPr>
            <p:ph type="title"/>
          </p:nvPr>
        </p:nvSpPr>
        <p:spPr>
          <a:xfrm>
            <a:off x="0" y="-45770"/>
            <a:ext cx="9144000" cy="607856"/>
          </a:xfrm>
        </p:spPr>
        <p:txBody>
          <a:bodyPr>
            <a:normAutofit/>
          </a:bodyPr>
          <a:lstStyle/>
          <a:p>
            <a:pPr algn="ctr"/>
            <a:r>
              <a:rPr lang="en-US" sz="3200" dirty="0" smtClean="0"/>
              <a:t>Unprecedented Advancement and Changes</a:t>
            </a:r>
            <a:endParaRPr lang="en-US" sz="3200" dirty="0"/>
          </a:p>
        </p:txBody>
      </p:sp>
      <p:sp>
        <p:nvSpPr>
          <p:cNvPr id="19" name="TextBox 18"/>
          <p:cNvSpPr txBox="1"/>
          <p:nvPr/>
        </p:nvSpPr>
        <p:spPr>
          <a:xfrm>
            <a:off x="2015067" y="604288"/>
            <a:ext cx="6756399" cy="461665"/>
          </a:xfrm>
          <a:prstGeom prst="rect">
            <a:avLst/>
          </a:prstGeom>
          <a:noFill/>
        </p:spPr>
        <p:txBody>
          <a:bodyPr wrap="square" rtlCol="0">
            <a:spAutoFit/>
          </a:bodyPr>
          <a:lstStyle/>
          <a:p>
            <a:pPr algn="ctr"/>
            <a:r>
              <a:rPr lang="en-US" sz="2400" b="1" dirty="0" smtClean="0">
                <a:solidFill>
                  <a:srgbClr val="1B4595"/>
                </a:solidFill>
              </a:rPr>
              <a:t>The Number of Years to 50 million users</a:t>
            </a:r>
            <a:endParaRPr lang="en-US" sz="2400" b="1" dirty="0">
              <a:solidFill>
                <a:srgbClr val="1B4595"/>
              </a:solidFill>
            </a:endParaRPr>
          </a:p>
        </p:txBody>
      </p:sp>
      <p:sp>
        <p:nvSpPr>
          <p:cNvPr id="25" name="TextBox 24"/>
          <p:cNvSpPr txBox="1"/>
          <p:nvPr/>
        </p:nvSpPr>
        <p:spPr>
          <a:xfrm>
            <a:off x="627647" y="3073414"/>
            <a:ext cx="8471318" cy="830997"/>
          </a:xfrm>
          <a:prstGeom prst="rect">
            <a:avLst/>
          </a:prstGeom>
          <a:ln w="38100" cmpd="sng">
            <a:solidFill>
              <a:schemeClr val="accent4"/>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sz="2400" b="1" dirty="0" smtClean="0">
                <a:solidFill>
                  <a:schemeClr val="tx1"/>
                </a:solidFill>
                <a:latin typeface="Arial"/>
                <a:cs typeface="Arial"/>
              </a:rPr>
              <a:t>Are we educating students for the job market of the future?</a:t>
            </a:r>
            <a:endParaRPr lang="en-US" sz="2400" b="1" dirty="0">
              <a:solidFill>
                <a:schemeClr val="tx1"/>
              </a:solidFill>
              <a:latin typeface="Arial"/>
              <a:cs typeface="Arial"/>
            </a:endParaRPr>
          </a:p>
        </p:txBody>
      </p:sp>
      <p:sp>
        <p:nvSpPr>
          <p:cNvPr id="27" name="TextBox 26"/>
          <p:cNvSpPr txBox="1"/>
          <p:nvPr/>
        </p:nvSpPr>
        <p:spPr>
          <a:xfrm>
            <a:off x="2057400" y="457200"/>
            <a:ext cx="5105400" cy="276999"/>
          </a:xfrm>
          <a:prstGeom prst="rect">
            <a:avLst/>
          </a:prstGeom>
          <a:noFill/>
        </p:spPr>
        <p:txBody>
          <a:bodyPr wrap="square" rtlCol="0">
            <a:spAutoFit/>
          </a:bodyPr>
          <a:lstStyle/>
          <a:p>
            <a:pPr algn="l"/>
            <a:r>
              <a:rPr lang="en-US" sz="1200" dirty="0" smtClean="0"/>
              <a:t>Source: Paul A. Morin, </a:t>
            </a:r>
            <a:r>
              <a:rPr lang="en-US" sz="1200" b="0" dirty="0" smtClean="0"/>
              <a:t>M. Ed., Alabama Afterschool Community Network</a:t>
            </a:r>
            <a:endParaRPr lang="en-US" sz="1200" b="0" dirty="0"/>
          </a:p>
        </p:txBody>
      </p:sp>
    </p:spTree>
    <p:extLst>
      <p:ext uri="{BB962C8B-B14F-4D97-AF65-F5344CB8AC3E}">
        <p14:creationId xmlns:p14="http://schemas.microsoft.com/office/powerpoint/2010/main" val="7161753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heckerboard(across)">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linds(horizont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blinds(horizontal)">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7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 calcmode="lin" valueType="num">
                                      <p:cBhvr additive="base">
                                        <p:cTn id="39" dur="500" fill="hold"/>
                                        <p:tgtEl>
                                          <p:spTgt spid="25"/>
                                        </p:tgtEl>
                                        <p:attrNameLst>
                                          <p:attrName>ppt_x</p:attrName>
                                        </p:attrNameLst>
                                      </p:cBhvr>
                                      <p:tavLst>
                                        <p:tav tm="0">
                                          <p:val>
                                            <p:strVal val="#ppt_x"/>
                                          </p:val>
                                        </p:tav>
                                        <p:tav tm="100000">
                                          <p:val>
                                            <p:strVal val="#ppt_x"/>
                                          </p:val>
                                        </p:tav>
                                      </p:tavLst>
                                    </p:anim>
                                    <p:anim calcmode="lin" valueType="num">
                                      <p:cBhvr additive="base">
                                        <p:cTn id="4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19" grpId="0"/>
      <p:bldP spid="25"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13648" cy="990600"/>
          </a:xfrm>
        </p:spPr>
        <p:txBody>
          <a:bodyPr>
            <a:noAutofit/>
          </a:bodyPr>
          <a:lstStyle/>
          <a:p>
            <a:r>
              <a:rPr lang="en-US" sz="2400" dirty="0" smtClean="0"/>
              <a:t>Human Resource professionals want a workforce that can think critically, communicate clearly, and solve complex problems. But how can we help our students attain these skills?</a:t>
            </a:r>
            <a:endParaRPr lang="en-US" sz="2400" dirty="0"/>
          </a:p>
        </p:txBody>
      </p:sp>
      <p:pic>
        <p:nvPicPr>
          <p:cNvPr id="6146" name="Picture 2"/>
          <p:cNvPicPr>
            <a:picLocks noGrp="1" noChangeAspect="1" noChangeArrowheads="1"/>
          </p:cNvPicPr>
          <p:nvPr>
            <p:ph sz="quarter" idx="13"/>
          </p:nvPr>
        </p:nvPicPr>
        <p:blipFill rotWithShape="1">
          <a:blip r:embed="rId3" cstate="email">
            <a:extLst>
              <a:ext uri="{28A0092B-C50C-407E-A947-70E740481C1C}">
                <a14:useLocalDpi xmlns:a14="http://schemas.microsoft.com/office/drawing/2010/main"/>
              </a:ext>
            </a:extLst>
          </a:blip>
          <a:srcRect/>
          <a:stretch/>
        </p:blipFill>
        <p:spPr bwMode="auto">
          <a:xfrm>
            <a:off x="1066800" y="1600200"/>
            <a:ext cx="67056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6581001"/>
            <a:ext cx="8214878" cy="553998"/>
          </a:xfrm>
          <a:prstGeom prst="rect">
            <a:avLst/>
          </a:prstGeom>
          <a:noFill/>
        </p:spPr>
        <p:txBody>
          <a:bodyPr wrap="none" rtlCol="0">
            <a:spAutoFit/>
          </a:bodyPr>
          <a:lstStyle/>
          <a:p>
            <a:r>
              <a:rPr lang="en-US" sz="1200" dirty="0"/>
              <a:t>http://www.brookings.edu/~/media/research/files/reports/2013/06/10-stem-economy-rothwell/thehiddenstemeconomy610.pdf</a:t>
            </a:r>
          </a:p>
          <a:p>
            <a:endParaRPr lang="en-US" dirty="0"/>
          </a:p>
        </p:txBody>
      </p:sp>
      <p:pic>
        <p:nvPicPr>
          <p:cNvPr id="5" name="Picture 1" descr="S:\COMMON3-ndrive\6_EXECUTIVE OFFICE FOLDERS\BHackley\NewSSECLogoForBernadette-02-19-2013\NewB-FlushL-Block-SunA.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2400" y="6298711"/>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5189917"/>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14600" y="3733800"/>
            <a:ext cx="6477000" cy="1828800"/>
          </a:xfrm>
        </p:spPr>
        <p:txBody>
          <a:bodyPr>
            <a:normAutofit/>
          </a:bodyPr>
          <a:lstStyle/>
          <a:p>
            <a:r>
              <a:rPr lang="en-US" dirty="0" smtClean="0">
                <a:solidFill>
                  <a:schemeClr val="accent2"/>
                </a:solidFill>
                <a:effectLst/>
              </a:rPr>
              <a:t>Closing thoughts: Q&amp;A?</a:t>
            </a:r>
            <a:endParaRPr lang="en-US" dirty="0">
              <a:solidFill>
                <a:schemeClr val="accent2"/>
              </a:solidFill>
              <a:effectLst/>
            </a:endParaRPr>
          </a:p>
        </p:txBody>
      </p:sp>
      <p:sp>
        <p:nvSpPr>
          <p:cNvPr id="4" name="Footer Placeholder 3"/>
          <p:cNvSpPr>
            <a:spLocks noGrp="1"/>
          </p:cNvSpPr>
          <p:nvPr>
            <p:ph type="ftr" sz="quarter" idx="11"/>
          </p:nvPr>
        </p:nvSpPr>
        <p:spPr/>
        <p:txBody>
          <a:bodyPr/>
          <a:lstStyle/>
          <a:p>
            <a:endParaRPr lang="en-US" dirty="0"/>
          </a:p>
        </p:txBody>
      </p:sp>
      <p:pic>
        <p:nvPicPr>
          <p:cNvPr id="7"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3"/>
          <p:cNvSpPr>
            <a:spLocks noGrp="1"/>
          </p:cNvSpPr>
          <p:nvPr>
            <p:ph type="subTitle" idx="1"/>
          </p:nvPr>
        </p:nvSpPr>
        <p:spPr>
          <a:xfrm>
            <a:off x="2362200" y="6050037"/>
            <a:ext cx="6515100" cy="685800"/>
          </a:xfrm>
        </p:spPr>
        <p:txBody>
          <a:bodyPr>
            <a:normAutofit/>
          </a:bodyPr>
          <a:lstStyle/>
          <a:p>
            <a:r>
              <a:rPr lang="en-US" dirty="0" smtClean="0"/>
              <a:t>Dr. Carol O’Donnell, Director</a:t>
            </a:r>
            <a:endParaRPr lang="en-US" dirty="0"/>
          </a:p>
        </p:txBody>
      </p:sp>
    </p:spTree>
    <p:extLst>
      <p:ext uri="{BB962C8B-B14F-4D97-AF65-F5344CB8AC3E}">
        <p14:creationId xmlns:p14="http://schemas.microsoft.com/office/powerpoint/2010/main" val="3865356912"/>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we stay in touch? </a:t>
            </a:r>
            <a:endParaRPr lang="en-US" dirty="0"/>
          </a:p>
        </p:txBody>
      </p:sp>
      <p:sp>
        <p:nvSpPr>
          <p:cNvPr id="6" name="TextBox 5"/>
          <p:cNvSpPr txBox="1"/>
          <p:nvPr/>
        </p:nvSpPr>
        <p:spPr>
          <a:xfrm>
            <a:off x="914399" y="3124200"/>
            <a:ext cx="7980485" cy="2954655"/>
          </a:xfrm>
          <a:prstGeom prst="rect">
            <a:avLst/>
          </a:prstGeom>
          <a:noFill/>
        </p:spPr>
        <p:txBody>
          <a:bodyPr wrap="square" rtlCol="0">
            <a:spAutoFit/>
          </a:bodyPr>
          <a:lstStyle/>
          <a:p>
            <a:endParaRPr lang="en-US" dirty="0">
              <a:hlinkClick r:id="rId3"/>
            </a:endParaRPr>
          </a:p>
          <a:p>
            <a:r>
              <a:rPr lang="en-US" sz="2400" b="1" dirty="0" smtClean="0"/>
              <a:t>Website: </a:t>
            </a:r>
            <a:r>
              <a:rPr lang="en-US" sz="2400" dirty="0" smtClean="0">
                <a:hlinkClick r:id="rId3"/>
              </a:rPr>
              <a:t>www.ssec.si.edu</a:t>
            </a:r>
            <a:endParaRPr lang="en-US" sz="2400" dirty="0" smtClean="0"/>
          </a:p>
          <a:p>
            <a:endParaRPr lang="en-US" sz="2400" dirty="0"/>
          </a:p>
          <a:p>
            <a:r>
              <a:rPr lang="en-US" sz="2400" b="1" dirty="0" smtClean="0"/>
              <a:t>Twitter: </a:t>
            </a:r>
            <a:r>
              <a:rPr lang="en-US" sz="2400" dirty="0" smtClean="0"/>
              <a:t>@</a:t>
            </a:r>
            <a:r>
              <a:rPr lang="en-US" sz="2400" dirty="0" err="1" smtClean="0"/>
              <a:t>SmithsonianScie</a:t>
            </a:r>
            <a:endParaRPr lang="en-US" sz="2400" dirty="0" smtClean="0"/>
          </a:p>
          <a:p>
            <a:endParaRPr lang="en-US" sz="2400" dirty="0" smtClean="0"/>
          </a:p>
          <a:p>
            <a:r>
              <a:rPr lang="en-US" sz="2400" b="1" dirty="0" smtClean="0"/>
              <a:t>Facebook</a:t>
            </a:r>
            <a:r>
              <a:rPr lang="en-US" sz="2400" b="1" dirty="0"/>
              <a:t>: </a:t>
            </a:r>
            <a:r>
              <a:rPr lang="en-US" sz="2400" dirty="0"/>
              <a:t>https://</a:t>
            </a:r>
            <a:r>
              <a:rPr lang="en-US" sz="2400" dirty="0" err="1"/>
              <a:t>www.facebook.com</a:t>
            </a:r>
            <a:r>
              <a:rPr lang="en-US" sz="2400" dirty="0"/>
              <a:t>/</a:t>
            </a:r>
            <a:r>
              <a:rPr lang="en-US" sz="2400" dirty="0" err="1"/>
              <a:t>SmithsonianScienceEducationCenter</a:t>
            </a:r>
            <a:endParaRPr lang="en-US" sz="2400" dirty="0" smtClean="0"/>
          </a:p>
          <a:p>
            <a:endParaRPr lang="en-US" sz="2400" dirty="0"/>
          </a:p>
        </p:txBody>
      </p:sp>
      <p:pic>
        <p:nvPicPr>
          <p:cNvPr id="7" name="Picture 2"/>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19200" y="5791200"/>
            <a:ext cx="7162800" cy="64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219200" y="1524000"/>
            <a:ext cx="6708532"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9406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0" y="3657600"/>
            <a:ext cx="6477000" cy="1828800"/>
          </a:xfrm>
        </p:spPr>
        <p:txBody>
          <a:bodyPr>
            <a:normAutofit/>
          </a:bodyPr>
          <a:lstStyle/>
          <a:p>
            <a:r>
              <a:rPr lang="en-US" dirty="0" smtClean="0">
                <a:solidFill>
                  <a:schemeClr val="tx1"/>
                </a:solidFill>
              </a:rPr>
              <a:t>Thank you</a:t>
            </a:r>
            <a:endParaRPr lang="en-US" dirty="0">
              <a:solidFill>
                <a:schemeClr val="tx1"/>
              </a:solidFill>
            </a:endParaRPr>
          </a:p>
        </p:txBody>
      </p:sp>
      <p:pic>
        <p:nvPicPr>
          <p:cNvPr id="4"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2484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iopasolutions.com/wp-content/uploads/2015/03/thank-you.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209800" y="900260"/>
            <a:ext cx="46482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88803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296400" cy="914400"/>
          </a:xfrm>
        </p:spPr>
        <p:txBody>
          <a:bodyPr>
            <a:noAutofit/>
          </a:bodyPr>
          <a:lstStyle/>
          <a:p>
            <a:pPr algn="ctr"/>
            <a:r>
              <a:rPr lang="en-US" sz="4000" dirty="0" smtClean="0"/>
              <a:t>The Smithsonian believes in lifelong experiential learning.</a:t>
            </a:r>
            <a:endParaRPr lang="en-US" sz="4000" dirty="0"/>
          </a:p>
        </p:txBody>
      </p:sp>
      <p:pic>
        <p:nvPicPr>
          <p:cNvPr id="2051" name="Picture 3"/>
          <p:cNvPicPr>
            <a:picLocks noGrp="1" noChangeAspect="1" noChangeArrowheads="1"/>
          </p:cNvPicPr>
          <p:nvPr>
            <p:ph sz="half" idx="2"/>
          </p:nvPr>
        </p:nvPicPr>
        <p:blipFill rotWithShape="1">
          <a:blip r:embed="rId2" cstate="email">
            <a:extLst>
              <a:ext uri="{28A0092B-C50C-407E-A947-70E740481C1C}">
                <a14:useLocalDpi xmlns:a14="http://schemas.microsoft.com/office/drawing/2010/main"/>
              </a:ext>
            </a:extLst>
          </a:blip>
          <a:srcRect/>
          <a:stretch/>
        </p:blipFill>
        <p:spPr bwMode="auto">
          <a:xfrm>
            <a:off x="4953000" y="3984695"/>
            <a:ext cx="3733800" cy="2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417136" y="4038600"/>
            <a:ext cx="4038601" cy="2415616"/>
          </a:xfrm>
          <a:prstGeom prst="rect">
            <a:avLst/>
          </a:prstGeom>
          <a:blipFill rotWithShape="1">
            <a:blip r:embed="rId3" cstate="email">
              <a:extLst>
                <a:ext uri="{28A0092B-C50C-407E-A947-70E740481C1C}">
                  <a14:useLocalDpi xmlns:a14="http://schemas.microsoft.com/office/drawing/2010/main"/>
                </a:ext>
              </a:extLst>
            </a:blip>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9"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588837" y="1586845"/>
            <a:ext cx="3733800" cy="2228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2400" y="6252049"/>
            <a:ext cx="2391506" cy="57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23534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role do we play…</a:t>
            </a:r>
            <a:endParaRPr lang="en-US" dirty="0"/>
          </a:p>
        </p:txBody>
      </p:sp>
      <p:sp>
        <p:nvSpPr>
          <p:cNvPr id="3" name="Text Placeholder 2"/>
          <p:cNvSpPr>
            <a:spLocks noGrp="1"/>
          </p:cNvSpPr>
          <p:nvPr>
            <p:ph type="body" idx="1"/>
          </p:nvPr>
        </p:nvSpPr>
        <p:spPr/>
        <p:txBody>
          <a:bodyPr/>
          <a:lstStyle/>
          <a:p>
            <a:pPr marL="320040" lvl="2" indent="-320040" algn="ctr">
              <a:spcBef>
                <a:spcPts val="700"/>
              </a:spcBef>
              <a:buClr>
                <a:schemeClr val="accent2"/>
              </a:buClr>
              <a:buSzPct val="60000"/>
              <a:buFont typeface="Wingdings"/>
              <a:buChar char=""/>
            </a:pPr>
            <a:r>
              <a:rPr lang="en-US" dirty="0" smtClean="0"/>
              <a:t>The Smithsonian Science Education </a:t>
            </a:r>
            <a:r>
              <a:rPr lang="en-US" dirty="0"/>
              <a:t>Center </a:t>
            </a:r>
            <a:r>
              <a:rPr lang="en-US" dirty="0" smtClean="0"/>
              <a:t>is the </a:t>
            </a:r>
            <a:r>
              <a:rPr lang="en-US" dirty="0" smtClean="0">
                <a:solidFill>
                  <a:srgbClr val="FF0000"/>
                </a:solidFill>
              </a:rPr>
              <a:t>only formal education unit within the Smithsonian’s vast informal learning space</a:t>
            </a:r>
            <a:r>
              <a:rPr lang="en-US" dirty="0" smtClean="0"/>
              <a:t> and has been a leader </a:t>
            </a:r>
            <a:r>
              <a:rPr lang="en-US" dirty="0"/>
              <a:t>in </a:t>
            </a:r>
            <a:r>
              <a:rPr lang="en-US" dirty="0" smtClean="0"/>
              <a:t>science education for over 30 years.</a:t>
            </a:r>
            <a:endParaRPr lang="en-US" dirty="0"/>
          </a:p>
        </p:txBody>
      </p:sp>
      <p:sp>
        <p:nvSpPr>
          <p:cNvPr id="4" name="Slide Number Placeholder 3"/>
          <p:cNvSpPr>
            <a:spLocks noGrp="1"/>
          </p:cNvSpPr>
          <p:nvPr>
            <p:ph type="sldNum" sz="quarter" idx="12"/>
          </p:nvPr>
        </p:nvSpPr>
        <p:spPr/>
        <p:txBody>
          <a:bodyPr>
            <a:normAutofit fontScale="85000" lnSpcReduction="20000"/>
          </a:bodyPr>
          <a:lstStyle/>
          <a:p>
            <a:fld id="{7F880235-0A86-47E7-B9BD-B21E7F49EB3E}" type="slidenum">
              <a:rPr lang="en-US" smtClean="0"/>
              <a:pPr/>
              <a:t>8</a:t>
            </a:fld>
            <a:endParaRPr lang="en-US" dirty="0"/>
          </a:p>
        </p:txBody>
      </p:sp>
      <p:pic>
        <p:nvPicPr>
          <p:cNvPr id="5" name="Picture 4" descr="ThinkstockPhotos-78376084.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86200" y="3124200"/>
            <a:ext cx="2209800" cy="3314700"/>
          </a:xfrm>
          <a:prstGeom prst="rect">
            <a:avLst/>
          </a:prstGeom>
          <a:ln w="19050">
            <a:solidFill>
              <a:schemeClr val="tx1"/>
            </a:solidFill>
          </a:ln>
          <a:effectLst>
            <a:outerShdw blurRad="190500" algn="tl" rotWithShape="0">
              <a:srgbClr val="000000">
                <a:alpha val="70000"/>
              </a:srgbClr>
            </a:outerShdw>
          </a:effectLst>
        </p:spPr>
      </p:pic>
      <p:pic>
        <p:nvPicPr>
          <p:cNvPr id="7" name="Picture 2" descr="C:\Users\d'amicoa\AppData\Local\Microsoft\Windows\Temporary Internet Files\Content.Outlook\8PW9DOKM\nas nsrc.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249" y="3352800"/>
            <a:ext cx="3478951" cy="6658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295294" y="5474732"/>
            <a:ext cx="2391506" cy="57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990600" y="4191000"/>
            <a:ext cx="1905000" cy="369332"/>
          </a:xfrm>
          <a:prstGeom prst="rect">
            <a:avLst/>
          </a:prstGeom>
          <a:noFill/>
        </p:spPr>
        <p:txBody>
          <a:bodyPr wrap="square" rtlCol="0">
            <a:spAutoFit/>
          </a:bodyPr>
          <a:lstStyle/>
          <a:p>
            <a:r>
              <a:rPr lang="en-US" dirty="0" smtClean="0"/>
              <a:t>Founded in 1985</a:t>
            </a:r>
            <a:endParaRPr lang="en-US" dirty="0"/>
          </a:p>
        </p:txBody>
      </p:sp>
      <p:sp>
        <p:nvSpPr>
          <p:cNvPr id="10" name="TextBox 9"/>
          <p:cNvSpPr txBox="1"/>
          <p:nvPr/>
        </p:nvSpPr>
        <p:spPr>
          <a:xfrm>
            <a:off x="6858000" y="5105400"/>
            <a:ext cx="2057400" cy="369332"/>
          </a:xfrm>
          <a:prstGeom prst="rect">
            <a:avLst/>
          </a:prstGeom>
          <a:noFill/>
        </p:spPr>
        <p:txBody>
          <a:bodyPr wrap="square" rtlCol="0">
            <a:spAutoFit/>
          </a:bodyPr>
          <a:lstStyle/>
          <a:p>
            <a:r>
              <a:rPr lang="en-US" dirty="0" smtClean="0"/>
              <a:t>Renamed in 2013</a:t>
            </a:r>
            <a:endParaRPr lang="en-US" dirty="0"/>
          </a:p>
        </p:txBody>
      </p:sp>
      <p:pic>
        <p:nvPicPr>
          <p:cNvPr id="12"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66700" y="6126480"/>
            <a:ext cx="2391506" cy="579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82914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S:\COMMON3-ndrive\6_EXECUTIVE OFFICE FOLDERS\BHackley\NewSSECLogoForBernadette-02-19-2013\NewB-FlushL-Block-SunA.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6172200"/>
            <a:ext cx="2286000" cy="5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p:cNvSpPr>
          <p:nvPr>
            <p:ph type="ctrTitle"/>
          </p:nvPr>
        </p:nvSpPr>
        <p:spPr>
          <a:xfrm>
            <a:off x="2286000" y="3276600"/>
            <a:ext cx="6858000" cy="1828800"/>
          </a:xfrm>
          <a:effectLst>
            <a:outerShdw blurRad="50800" dist="38100" dir="2700000" algn="tl" rotWithShape="0">
              <a:prstClr val="black">
                <a:alpha val="40000"/>
              </a:prstClr>
            </a:outerShdw>
          </a:effectLst>
        </p:spPr>
        <p:txBody>
          <a:bodyPr>
            <a:normAutofit/>
          </a:bodyPr>
          <a:lstStyle/>
          <a:p>
            <a:r>
              <a:rPr lang="en-US" dirty="0" smtClean="0">
                <a:solidFill>
                  <a:schemeClr val="accent2"/>
                </a:solidFill>
                <a:effectLst/>
              </a:rPr>
              <a:t>What do we do?</a:t>
            </a:r>
            <a:endParaRPr lang="en-US" dirty="0">
              <a:solidFill>
                <a:schemeClr val="tx1"/>
              </a:solidFill>
              <a:effectLst>
                <a:glow rad="63500">
                  <a:schemeClr val="accent2">
                    <a:satMod val="175000"/>
                    <a:alpha val="40000"/>
                  </a:schemeClr>
                </a:glow>
              </a:effectLst>
            </a:endParaRPr>
          </a:p>
        </p:txBody>
      </p:sp>
    </p:spTree>
    <p:extLst>
      <p:ext uri="{BB962C8B-B14F-4D97-AF65-F5344CB8AC3E}">
        <p14:creationId xmlns:p14="http://schemas.microsoft.com/office/powerpoint/2010/main" val="1360767508"/>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0.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rketingPlan">
  <a:themeElements>
    <a:clrScheme name="Custom 1">
      <a:dk1>
        <a:sysClr val="windowText" lastClr="000000"/>
      </a:dk1>
      <a:lt1>
        <a:sysClr val="window" lastClr="FFFFFF"/>
      </a:lt1>
      <a:dk2>
        <a:srgbClr val="E8BE24"/>
      </a:dk2>
      <a:lt2>
        <a:srgbClr val="EBDDC3"/>
      </a:lt2>
      <a:accent1>
        <a:srgbClr val="24AFC2"/>
      </a:accent1>
      <a:accent2>
        <a:srgbClr val="FFFFFF"/>
      </a:accent2>
      <a:accent3>
        <a:srgbClr val="A5AB81"/>
      </a:accent3>
      <a:accent4>
        <a:srgbClr val="D8B25C"/>
      </a:accent4>
      <a:accent5>
        <a:srgbClr val="7BA79D"/>
      </a:accent5>
      <a:accent6>
        <a:srgbClr val="968C8C"/>
      </a:accent6>
      <a:hlink>
        <a:srgbClr val="FF7915"/>
      </a:hlink>
      <a:folHlink>
        <a:srgbClr val="99660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FAF3E8"/>
      </a:lt2>
      <a:accent1>
        <a:srgbClr val="5C83B4"/>
      </a:accent1>
      <a:accent2>
        <a:srgbClr val="C0504D"/>
      </a:accent2>
      <a:accent3>
        <a:srgbClr val="9DBB61"/>
      </a:accent3>
      <a:accent4>
        <a:srgbClr val="8066A0"/>
      </a:accent4>
      <a:accent5>
        <a:srgbClr val="4BACC6"/>
      </a:accent5>
      <a:accent6>
        <a:srgbClr val="F59D56"/>
      </a:accent6>
      <a:hlink>
        <a:srgbClr val="0000FF"/>
      </a:hlink>
      <a:folHlink>
        <a:srgbClr val="800080"/>
      </a:folHlink>
    </a:clrScheme>
    <a:fontScheme name="Office">
      <a:majorFont>
        <a:latin typeface="Calibri"/>
        <a:ea typeface=""/>
        <a:cs typeface=""/>
        <a:font script="Grek" typeface=""/>
        <a:font script="Cyrl" typeface=""/>
        <a:font script="Jpan" typeface="ＭＳ Ｐゴシック"/>
        <a:font script="Hang" typeface="맑은 고딕"/>
        <a:font script="Hans" typeface="宋体"/>
        <a:font script="Hant" typeface="JhengHei"/>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ajorFont>
      <a:minorFont>
        <a:latin typeface="Calibri"/>
        <a:ea typeface=""/>
        <a:cs typeface=""/>
        <a:font script="Grek" typeface=""/>
        <a:font script="Cyrl" typeface=""/>
        <a:font script="Jpan" typeface="ＭＳ Ｐゴシック"/>
        <a:font script="Hang" typeface="맑은 고딕"/>
        <a:font script="Hans" typeface="宋体"/>
        <a:font script="Hant" typeface="PMingLiu"/>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minorFont>
    </a:fontScheme>
    <a:fmtScheme name="Office">
      <a:fillStyleLst>
        <a:solidFill>
          <a:schemeClr val="phClr">
            <a:tint val="100000"/>
            <a:shade val="100000"/>
            <a:satMod val="100000"/>
          </a:schemeClr>
        </a:solidFill>
        <a:gradFill rotWithShape="1">
          <a:gsLst>
            <a:gs pos="0">
              <a:schemeClr val="phClr">
                <a:tint val="65000"/>
                <a:shade val="100000"/>
                <a:satMod val="133000"/>
              </a:schemeClr>
            </a:gs>
            <a:gs pos="15000">
              <a:schemeClr val="phClr">
                <a:tint val="50000"/>
                <a:shade val="100000"/>
                <a:satMod val="140000"/>
              </a:schemeClr>
            </a:gs>
            <a:gs pos="100000">
              <a:schemeClr val="phClr">
                <a:tint val="10000"/>
                <a:shade val="100000"/>
                <a:satMod val="135000"/>
              </a:schemeClr>
            </a:gs>
          </a:gsLst>
          <a:lin ang="16200000" scaled="1"/>
        </a:gradFill>
        <a:gradFill rotWithShape="1">
          <a:gsLst>
            <a:gs pos="0">
              <a:schemeClr val="phClr">
                <a:tint val="100000"/>
                <a:shade val="75000"/>
                <a:satMod val="160000"/>
              </a:schemeClr>
            </a:gs>
            <a:gs pos="62000">
              <a:schemeClr val="phClr">
                <a:tint val="100000"/>
                <a:shade val="100000"/>
                <a:satMod val="125000"/>
              </a:schemeClr>
            </a:gs>
            <a:gs pos="100000">
              <a:schemeClr val="phClr">
                <a:tint val="80000"/>
                <a:shade val="100000"/>
                <a:satMod val="140000"/>
              </a:schemeClr>
            </a:gs>
          </a:gsLst>
          <a:lin ang="16200000" scaled="1"/>
        </a:gradFill>
      </a:fillStyleLst>
      <a:lnStyleLst>
        <a:ln w="12700">
          <a:solidFill>
            <a:schemeClr val="phClr"/>
          </a:solidFill>
          <a:prstDash val="solid"/>
        </a:ln>
        <a:ln w="25400">
          <a:solidFill>
            <a:schemeClr val="phClr"/>
          </a:solidFill>
          <a:prstDash val="solid"/>
        </a:ln>
        <a:ln w="38100">
          <a:solidFill>
            <a:schemeClr val="phClr"/>
          </a:solidFill>
          <a:prstDash val="solid"/>
        </a:ln>
      </a:lnStyleLst>
      <a:effectStyleLst>
        <a:effectStyle>
          <a:effectLst>
            <a:outerShdw blurRad="50800" dist="25400" dir="5400000">
              <a:srgbClr val="000000">
                <a:alpha val="43137"/>
              </a:srgbClr>
            </a:outerShdw>
          </a:effectLst>
        </a:effectStyle>
        <a:effectStyle>
          <a:effectLst>
            <a:outerShdw blurRad="50800" dist="38100" dir="5400000">
              <a:srgbClr val="000000">
                <a:alpha val="61176"/>
              </a:srgbClr>
            </a:outerShdw>
          </a:effectLst>
          <a:scene3d>
            <a:camera prst="orthographicFront" fov="0">
              <a:rot lat="0" lon="0" rev="0"/>
            </a:camera>
            <a:lightRig rig="contrasting" dir="t">
              <a:rot lat="0" lon="0" rev="16500000"/>
            </a:lightRig>
          </a:scene3d>
          <a:sp3d contourW="12700" prstMaterial="powder">
            <a:bevelT h="50800"/>
            <a:contourClr>
              <a:schemeClr val="phClr">
                <a:tint val="100000"/>
                <a:shade val="100000"/>
                <a:satMod val="100000"/>
              </a:schemeClr>
            </a:contourClr>
          </a:sp3d>
        </a:effectStyle>
        <a:effectStyle>
          <a:effectLst>
            <a:reflection blurRad="12700" stA="25000" endPos="28000" dist="38100" dir="5400000" sy="-100000" rotWithShape="0"/>
          </a:effectLst>
          <a:scene3d>
            <a:camera prst="orthographicFront" fov="0">
              <a:rot lat="0" lon="0" rev="0"/>
            </a:camera>
            <a:lightRig rig="threePt" dir="t">
              <a:rot lat="0" lon="0" rev="0"/>
            </a:lightRig>
          </a:scene3d>
          <a:sp3d>
            <a:bevelT w="139700" h="38100"/>
            <a:contourClr>
              <a:schemeClr val="phClr">
                <a:tint val="100000"/>
                <a:shade val="100000"/>
                <a:satMod val="100000"/>
              </a:schemeClr>
            </a:contourClr>
          </a:sp3d>
        </a:effectStyle>
      </a:effectStyleLst>
      <a:bgFillStyleLst>
        <a:solidFill>
          <a:schemeClr val="phClr">
            <a:tint val="100000"/>
            <a:shade val="100000"/>
            <a:satMod val="100000"/>
          </a:schemeClr>
        </a:solidFill>
        <a:gradFill rotWithShape="1">
          <a:gsLst>
            <a:gs pos="0">
              <a:schemeClr val="phClr">
                <a:shade val="50000"/>
                <a:satMod val="145000"/>
              </a:schemeClr>
            </a:gs>
            <a:gs pos="40000">
              <a:schemeClr val="phClr">
                <a:shade val="70000"/>
                <a:satMod val="145000"/>
              </a:schemeClr>
            </a:gs>
            <a:gs pos="100000">
              <a:schemeClr val="phClr">
                <a:tint val="85000"/>
                <a:satMod val="15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409B7AB-6D4F-45DE-BE54-BEF364C3A0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4758</Words>
  <Application>Microsoft Macintosh PowerPoint</Application>
  <PresentationFormat>On-screen Show (4:3)</PresentationFormat>
  <Paragraphs>487</Paragraphs>
  <Slides>68</Slides>
  <Notes>49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0" baseType="lpstr">
      <vt:lpstr>MarketingPlan</vt:lpstr>
      <vt:lpstr>Worksheet</vt:lpstr>
      <vt:lpstr>It' Go Time: Seeing the Future Through the NEW NYS Science Standards November 8, 2016 Conference sponsored by OCM-BOCES, in cooperation with Syracuse University School of Education</vt:lpstr>
      <vt:lpstr>Welcome and Introductions</vt:lpstr>
      <vt:lpstr>Who are you? </vt:lpstr>
      <vt:lpstr>Agenda</vt:lpstr>
      <vt:lpstr>Who is the Smithsonian science education center?</vt:lpstr>
      <vt:lpstr>PowerPoint Presentation</vt:lpstr>
      <vt:lpstr>The Smithsonian believes in lifelong experiential learning.</vt:lpstr>
      <vt:lpstr>What role do we play…</vt:lpstr>
      <vt:lpstr>What do we do?</vt:lpstr>
      <vt:lpstr>Mission</vt:lpstr>
      <vt:lpstr>At the Smithsonian Science Education Center, we believe teachers should engage in authentic STEM experiences with real scientists.</vt:lpstr>
      <vt:lpstr>We believe students should engage with authentic STEM experiences in and out of school.</vt:lpstr>
      <vt:lpstr> WhY do we do it?  </vt:lpstr>
      <vt:lpstr>PowerPoint Presentation</vt:lpstr>
      <vt:lpstr>PISA Results</vt:lpstr>
      <vt:lpstr>Let’s try it</vt:lpstr>
      <vt:lpstr>What is the scientific phenomenon?</vt:lpstr>
      <vt:lpstr>How might you model this in the classroom?</vt:lpstr>
      <vt:lpstr>What is the scientific phenomeno?</vt:lpstr>
      <vt:lpstr>What is the engineering solution?</vt:lpstr>
      <vt:lpstr>How is science teaching changing nationally?</vt:lpstr>
      <vt:lpstr>Standards are changing</vt:lpstr>
      <vt:lpstr>Science standards are shifting nationally</vt:lpstr>
      <vt:lpstr>New Standards are Innovative</vt:lpstr>
      <vt:lpstr>Inquiry: More than just “hands-on”</vt:lpstr>
      <vt:lpstr>Evolution of Inquiry</vt:lpstr>
      <vt:lpstr>Science Practices &amp; Engineering Solutions</vt:lpstr>
      <vt:lpstr>Cross-cutting Concepts</vt:lpstr>
      <vt:lpstr>How is science teaching changing in nys?</vt:lpstr>
      <vt:lpstr>Guiding Principles of our State Partners</vt:lpstr>
      <vt:lpstr>NYS P-12 Science Learning Standards for consideration by the Board of Regents are 3-D</vt:lpstr>
      <vt:lpstr>NYS P-12 Science Learning Standards for consideration by the Board of Regents are 3-D</vt:lpstr>
      <vt:lpstr>What is NYS doing to help students develop the STEM skills they need? What role do you play in this work?</vt:lpstr>
      <vt:lpstr>What should you look for in curriculum materials that promote  3-Dimensional learning?</vt:lpstr>
      <vt:lpstr>Standards vs Curriculum</vt:lpstr>
      <vt:lpstr>PowerPoint Presentation</vt:lpstr>
      <vt:lpstr>2) Provides guidance throughout the unit for how lessons build on each other</vt:lpstr>
      <vt:lpstr>PowerPoint Presentation</vt:lpstr>
      <vt:lpstr>Good Thinking! Webisodes highlight cross-cutting themes: https://ssec.si.edu/node/473  </vt:lpstr>
      <vt:lpstr>PowerPoint Presentation</vt:lpstr>
      <vt:lpstr>Provides Differentiation Tips for ELLs</vt:lpstr>
      <vt:lpstr>Uses Games and Apps to Support Differentiated Learning https://ssec.si.edu/game-center </vt:lpstr>
      <vt:lpstr>Uses Video of Real-world Scientists to Support Learning: “Explore Smithsonian”  </vt:lpstr>
      <vt:lpstr>5.) Includes pre-, formative, summative, and self-assessments of 3-D learning.</vt:lpstr>
      <vt:lpstr>PowerPoint Presentation</vt:lpstr>
      <vt:lpstr>Does this type of teaching work?</vt:lpstr>
      <vt:lpstr>Leadership and Assistance for Science Education Reform (LASER)</vt:lpstr>
      <vt:lpstr>   Theory of Action </vt:lpstr>
      <vt:lpstr>LASER: Leadership and Assistance for Science Education Reform    </vt:lpstr>
      <vt:lpstr>How do we know LASER works?</vt:lpstr>
      <vt:lpstr>Experimental design: LASER i3</vt:lpstr>
      <vt:lpstr>The Treatment Group received all components of the LASER model.  </vt:lpstr>
      <vt:lpstr>A critical piece of LASER i3: PD  </vt:lpstr>
      <vt:lpstr>Key findings from the Laser i3 research</vt:lpstr>
      <vt:lpstr>Improvements in scientific practices</vt:lpstr>
      <vt:lpstr>All subgroups saw gains</vt:lpstr>
      <vt:lpstr>Higher math &amp; reading scores</vt:lpstr>
      <vt:lpstr>Teachers felt more prepared to teach inquiry </vt:lpstr>
      <vt:lpstr>Classroom observations show students in LASER schools demonstrate more collaboration and work in teams to solve problems</vt:lpstr>
      <vt:lpstr>What does this all mean?</vt:lpstr>
      <vt:lpstr>Why is this approach to teaching science so important today?</vt:lpstr>
      <vt:lpstr>Unprecedented Global Challenges</vt:lpstr>
      <vt:lpstr>PowerPoint Presentation</vt:lpstr>
      <vt:lpstr>Unprecedented Advancement and Changes</vt:lpstr>
      <vt:lpstr>Human Resource professionals want a workforce that can think critically, communicate clearly, and solve complex problems. But how can we help our students attain these skills?</vt:lpstr>
      <vt:lpstr>Closing thoughts: Q&amp;A?</vt:lpstr>
      <vt:lpstr>How can we stay in touch? </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2012-11-06T19:39:59Z</dcterms:created>
  <dcterms:modified xsi:type="dcterms:W3CDTF">2016-11-16T19:26:08Z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TC101079699990</vt:lpwstr>
  </property>
</Properties>
</file>