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p:sldMasterIdLst>
    <p:sldMasterId id="2147483664" r:id="rId2"/>
  </p:sldMasterIdLst>
  <p:notesMasterIdLst>
    <p:notesMasterId r:id="rId52"/>
  </p:notesMasterIdLst>
  <p:handoutMasterIdLst>
    <p:handoutMasterId r:id="rId53"/>
  </p:handoutMasterIdLst>
  <p:sldIdLst>
    <p:sldId id="497" r:id="rId3"/>
    <p:sldId id="288" r:id="rId4"/>
    <p:sldId id="503" r:id="rId5"/>
    <p:sldId id="417" r:id="rId6"/>
    <p:sldId id="399" r:id="rId7"/>
    <p:sldId id="469" r:id="rId8"/>
    <p:sldId id="313" r:id="rId9"/>
    <p:sldId id="499" r:id="rId10"/>
    <p:sldId id="504" r:id="rId11"/>
    <p:sldId id="408" r:id="rId12"/>
    <p:sldId id="502" r:id="rId13"/>
    <p:sldId id="455" r:id="rId14"/>
    <p:sldId id="450" r:id="rId15"/>
    <p:sldId id="476" r:id="rId16"/>
    <p:sldId id="457" r:id="rId17"/>
    <p:sldId id="465" r:id="rId18"/>
    <p:sldId id="411" r:id="rId19"/>
    <p:sldId id="466" r:id="rId20"/>
    <p:sldId id="467" r:id="rId21"/>
    <p:sldId id="490" r:id="rId22"/>
    <p:sldId id="478" r:id="rId23"/>
    <p:sldId id="480" r:id="rId24"/>
    <p:sldId id="506" r:id="rId25"/>
    <p:sldId id="507" r:id="rId26"/>
    <p:sldId id="508" r:id="rId27"/>
    <p:sldId id="536" r:id="rId28"/>
    <p:sldId id="537" r:id="rId29"/>
    <p:sldId id="538" r:id="rId30"/>
    <p:sldId id="511" r:id="rId31"/>
    <p:sldId id="512" r:id="rId32"/>
    <p:sldId id="513" r:id="rId33"/>
    <p:sldId id="514" r:id="rId34"/>
    <p:sldId id="515" r:id="rId35"/>
    <p:sldId id="516" r:id="rId36"/>
    <p:sldId id="517" r:id="rId37"/>
    <p:sldId id="518" r:id="rId38"/>
    <p:sldId id="519" r:id="rId39"/>
    <p:sldId id="520" r:id="rId40"/>
    <p:sldId id="521" r:id="rId41"/>
    <p:sldId id="522" r:id="rId42"/>
    <p:sldId id="523" r:id="rId43"/>
    <p:sldId id="535" r:id="rId44"/>
    <p:sldId id="534" r:id="rId45"/>
    <p:sldId id="539" r:id="rId46"/>
    <p:sldId id="541" r:id="rId47"/>
    <p:sldId id="542" r:id="rId48"/>
    <p:sldId id="540" r:id="rId49"/>
    <p:sldId id="500" r:id="rId50"/>
    <p:sldId id="501" r:id="rId51"/>
  </p:sldIdLst>
  <p:sldSz cx="6400800" cy="4800600"/>
  <p:notesSz cx="7010400" cy="9296400"/>
  <p:defaultTextStyle>
    <a:defPPr>
      <a:defRPr lang="en-US"/>
    </a:defPPr>
    <a:lvl1pPr marL="0" algn="l" defTabSz="640080" rtl="0" latinLnBrk="0">
      <a:defRPr sz="1260" kern="1200">
        <a:solidFill>
          <a:schemeClr val="tx1"/>
        </a:solidFill>
        <a:latin typeface="+mn-lt"/>
        <a:ea typeface="+mn-ea"/>
        <a:cs typeface="+mn-cs"/>
      </a:defRPr>
    </a:lvl1pPr>
    <a:lvl2pPr marL="320040" algn="l" defTabSz="640080" rtl="0" latinLnBrk="0">
      <a:defRPr sz="1260" kern="1200">
        <a:solidFill>
          <a:schemeClr val="tx1"/>
        </a:solidFill>
        <a:latin typeface="+mn-lt"/>
        <a:ea typeface="+mn-ea"/>
        <a:cs typeface="+mn-cs"/>
      </a:defRPr>
    </a:lvl2pPr>
    <a:lvl3pPr marL="640080" algn="l" defTabSz="640080" rtl="0" latinLnBrk="0">
      <a:defRPr sz="1260" kern="1200">
        <a:solidFill>
          <a:schemeClr val="tx1"/>
        </a:solidFill>
        <a:latin typeface="+mn-lt"/>
        <a:ea typeface="+mn-ea"/>
        <a:cs typeface="+mn-cs"/>
      </a:defRPr>
    </a:lvl3pPr>
    <a:lvl4pPr marL="960120" algn="l" defTabSz="640080" rtl="0" latinLnBrk="0">
      <a:defRPr sz="1260" kern="1200">
        <a:solidFill>
          <a:schemeClr val="tx1"/>
        </a:solidFill>
        <a:latin typeface="+mn-lt"/>
        <a:ea typeface="+mn-ea"/>
        <a:cs typeface="+mn-cs"/>
      </a:defRPr>
    </a:lvl4pPr>
    <a:lvl5pPr marL="1280160" algn="l" defTabSz="640080" rtl="0" latinLnBrk="0">
      <a:defRPr sz="1260" kern="1200">
        <a:solidFill>
          <a:schemeClr val="tx1"/>
        </a:solidFill>
        <a:latin typeface="+mn-lt"/>
        <a:ea typeface="+mn-ea"/>
        <a:cs typeface="+mn-cs"/>
      </a:defRPr>
    </a:lvl5pPr>
    <a:lvl6pPr marL="1600200" algn="l" defTabSz="640080" rtl="0" latinLnBrk="0">
      <a:defRPr sz="1260" kern="1200">
        <a:solidFill>
          <a:schemeClr val="tx1"/>
        </a:solidFill>
        <a:latin typeface="+mn-lt"/>
        <a:ea typeface="+mn-ea"/>
        <a:cs typeface="+mn-cs"/>
      </a:defRPr>
    </a:lvl6pPr>
    <a:lvl7pPr marL="1920240" algn="l" defTabSz="640080" rtl="0" latinLnBrk="0">
      <a:defRPr sz="1260" kern="1200">
        <a:solidFill>
          <a:schemeClr val="tx1"/>
        </a:solidFill>
        <a:latin typeface="+mn-lt"/>
        <a:ea typeface="+mn-ea"/>
        <a:cs typeface="+mn-cs"/>
      </a:defRPr>
    </a:lvl7pPr>
    <a:lvl8pPr marL="2240280" algn="l" defTabSz="640080" rtl="0" latinLnBrk="0">
      <a:defRPr sz="1260" kern="1200">
        <a:solidFill>
          <a:schemeClr val="tx1"/>
        </a:solidFill>
        <a:latin typeface="+mn-lt"/>
        <a:ea typeface="+mn-ea"/>
        <a:cs typeface="+mn-cs"/>
      </a:defRPr>
    </a:lvl8pPr>
    <a:lvl9pPr marL="2560320" algn="l" defTabSz="640080" rtl="0" latinLnBrk="0">
      <a:defRPr sz="126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512" userDrawn="1">
          <p15:clr>
            <a:srgbClr val="A4A3A4"/>
          </p15:clr>
        </p15:guide>
        <p15:guide id="2" pos="2016" userDrawn="1">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92A5"/>
    <a:srgbClr val="FFD51D"/>
    <a:srgbClr val="00A4CA"/>
    <a:srgbClr val="5C674E"/>
    <a:srgbClr val="FFD812"/>
    <a:srgbClr val="E4C50E"/>
    <a:srgbClr val="F0D010"/>
    <a:srgbClr val="F1D427"/>
    <a:srgbClr val="F2E326"/>
    <a:srgbClr val="F5C8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301B821-A1FF-4177-AEE7-76D212191A09}">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89" autoAdjust="0"/>
    <p:restoredTop sz="86830" autoAdjust="0"/>
  </p:normalViewPr>
  <p:slideViewPr>
    <p:cSldViewPr>
      <p:cViewPr>
        <p:scale>
          <a:sx n="107" d="100"/>
          <a:sy n="107" d="100"/>
        </p:scale>
        <p:origin x="-1008" y="-60"/>
      </p:cViewPr>
      <p:guideLst>
        <p:guide orient="horz" pos="1512"/>
        <p:guide pos="2016"/>
      </p:guideLst>
    </p:cSldViewPr>
  </p:slideViewPr>
  <p:outlineViewPr>
    <p:cViewPr>
      <p:scale>
        <a:sx n="1" d="1"/>
        <a:sy n="1" d="1"/>
      </p:scale>
      <p:origin x="0" y="5784"/>
    </p:cViewPr>
  </p:outlineViewPr>
  <p:notesTextViewPr>
    <p:cViewPr>
      <p:scale>
        <a:sx n="100" d="100"/>
        <a:sy n="100" d="100"/>
      </p:scale>
      <p:origin x="0" y="0"/>
    </p:cViewPr>
  </p:notesTextViewPr>
  <p:sorterViewPr>
    <p:cViewPr>
      <p:scale>
        <a:sx n="100" d="100"/>
        <a:sy n="100" d="100"/>
      </p:scale>
      <p:origin x="0" y="-4686"/>
    </p:cViewPr>
  </p:sorterViewPr>
  <p:notesViewPr>
    <p:cSldViewPr>
      <p:cViewPr varScale="1">
        <p:scale>
          <a:sx n="83" d="100"/>
          <a:sy n="83" d="100"/>
        </p:scale>
        <p:origin x="930"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4F1BCD-DD01-409C-8352-EF239C835286}" type="doc">
      <dgm:prSet loTypeId="urn:microsoft.com/office/officeart/2005/8/layout/hList7" loCatId="list" qsTypeId="urn:microsoft.com/office/officeart/2005/8/quickstyle/simple1" qsCatId="simple" csTypeId="urn:microsoft.com/office/officeart/2005/8/colors/accent1_2" csCatId="accent1" phldr="1"/>
      <dgm:spPr/>
    </dgm:pt>
    <dgm:pt modelId="{A85AFFE0-1391-469B-B5EF-BBD6D04394C1}">
      <dgm:prSet phldrT="[Text]"/>
      <dgm:spPr/>
      <dgm:t>
        <a:bodyPr/>
        <a:lstStyle/>
        <a:p>
          <a:r>
            <a:rPr lang="en-US" dirty="0" smtClean="0"/>
            <a:t>K-12 science education reflects three-dimensional learning</a:t>
          </a:r>
          <a:endParaRPr lang="en-US" dirty="0"/>
        </a:p>
      </dgm:t>
    </dgm:pt>
    <dgm:pt modelId="{6ECB76E1-4E6E-4324-B8B9-42B6DCCE4D98}" type="parTrans" cxnId="{4B81DD4B-A144-402A-9F4C-BAE84C9D4309}">
      <dgm:prSet/>
      <dgm:spPr/>
      <dgm:t>
        <a:bodyPr/>
        <a:lstStyle/>
        <a:p>
          <a:endParaRPr lang="en-US"/>
        </a:p>
      </dgm:t>
    </dgm:pt>
    <dgm:pt modelId="{29B56E32-75F8-42DB-B9E6-3EC3036CADED}" type="sibTrans" cxnId="{4B81DD4B-A144-402A-9F4C-BAE84C9D4309}">
      <dgm:prSet/>
      <dgm:spPr/>
      <dgm:t>
        <a:bodyPr/>
        <a:lstStyle/>
        <a:p>
          <a:endParaRPr lang="en-US"/>
        </a:p>
      </dgm:t>
    </dgm:pt>
    <dgm:pt modelId="{8EBE0DA7-285A-4EDD-B6E1-F08CEDA91D01}">
      <dgm:prSet phldrT="[Text]"/>
      <dgm:spPr/>
      <dgm:t>
        <a:bodyPr/>
        <a:lstStyle/>
        <a:p>
          <a:r>
            <a:rPr lang="en-US" dirty="0" smtClean="0"/>
            <a:t>Explaining phenomena and designing solutions</a:t>
          </a:r>
          <a:endParaRPr lang="en-US" dirty="0"/>
        </a:p>
      </dgm:t>
    </dgm:pt>
    <dgm:pt modelId="{48F798ED-86D2-4F50-8839-F22E12AE2001}" type="parTrans" cxnId="{455CA174-CA04-4B01-8E9F-B4874661615A}">
      <dgm:prSet/>
      <dgm:spPr/>
      <dgm:t>
        <a:bodyPr/>
        <a:lstStyle/>
        <a:p>
          <a:endParaRPr lang="en-US"/>
        </a:p>
      </dgm:t>
    </dgm:pt>
    <dgm:pt modelId="{821650BA-90C4-409A-A0D8-9F9724F28F3C}" type="sibTrans" cxnId="{455CA174-CA04-4B01-8E9F-B4874661615A}">
      <dgm:prSet/>
      <dgm:spPr/>
      <dgm:t>
        <a:bodyPr/>
        <a:lstStyle/>
        <a:p>
          <a:endParaRPr lang="en-US"/>
        </a:p>
      </dgm:t>
    </dgm:pt>
    <dgm:pt modelId="{8D6B5764-A783-4246-8E26-C1D948B3FD85}">
      <dgm:prSet phldrT="[Text]"/>
      <dgm:spPr/>
      <dgm:t>
        <a:bodyPr/>
        <a:lstStyle/>
        <a:p>
          <a:r>
            <a:rPr lang="en-US" dirty="0" smtClean="0"/>
            <a:t>Incorporate engineering design and the nature of science</a:t>
          </a:r>
          <a:endParaRPr lang="en-US" dirty="0"/>
        </a:p>
      </dgm:t>
    </dgm:pt>
    <dgm:pt modelId="{5FFB80AE-0C80-4696-AFE8-10BD8A24ADB4}" type="parTrans" cxnId="{514363A3-AE51-4A08-9F47-BC27301B8F2B}">
      <dgm:prSet/>
      <dgm:spPr/>
      <dgm:t>
        <a:bodyPr/>
        <a:lstStyle/>
        <a:p>
          <a:endParaRPr lang="en-US"/>
        </a:p>
      </dgm:t>
    </dgm:pt>
    <dgm:pt modelId="{E4E4BA45-BD7E-467D-89AD-4E72B9619F2E}" type="sibTrans" cxnId="{514363A3-AE51-4A08-9F47-BC27301B8F2B}">
      <dgm:prSet/>
      <dgm:spPr/>
      <dgm:t>
        <a:bodyPr/>
        <a:lstStyle/>
        <a:p>
          <a:endParaRPr lang="en-US"/>
        </a:p>
      </dgm:t>
    </dgm:pt>
    <dgm:pt modelId="{9306A7C3-9749-46DD-A64D-32AE5A7C8768}">
      <dgm:prSet phldrT="[Text]"/>
      <dgm:spPr/>
      <dgm:t>
        <a:bodyPr/>
        <a:lstStyle/>
        <a:p>
          <a:r>
            <a:rPr lang="en-US" dirty="0" smtClean="0"/>
            <a:t>Build coherent learning progressions from kindergarten to grade 12</a:t>
          </a:r>
          <a:endParaRPr lang="en-US" dirty="0"/>
        </a:p>
      </dgm:t>
    </dgm:pt>
    <dgm:pt modelId="{52C0705B-2A9F-4819-A6CC-1A155F3DC8EE}" type="parTrans" cxnId="{6EB9EA7F-932E-4760-B1C1-384556C61810}">
      <dgm:prSet/>
      <dgm:spPr/>
      <dgm:t>
        <a:bodyPr/>
        <a:lstStyle/>
        <a:p>
          <a:endParaRPr lang="en-US"/>
        </a:p>
      </dgm:t>
    </dgm:pt>
    <dgm:pt modelId="{ECA89BD2-940E-4BC4-AE1A-669E7DBEBB0F}" type="sibTrans" cxnId="{6EB9EA7F-932E-4760-B1C1-384556C61810}">
      <dgm:prSet/>
      <dgm:spPr/>
      <dgm:t>
        <a:bodyPr/>
        <a:lstStyle/>
        <a:p>
          <a:endParaRPr lang="en-US"/>
        </a:p>
      </dgm:t>
    </dgm:pt>
    <dgm:pt modelId="{8DF7751F-9BDD-4CE5-8375-6C6BCBE56709}">
      <dgm:prSet phldrT="[Text]"/>
      <dgm:spPr/>
      <dgm:t>
        <a:bodyPr/>
        <a:lstStyle/>
        <a:p>
          <a:r>
            <a:rPr lang="en-US" dirty="0" smtClean="0"/>
            <a:t>Connect to English Language Arts (ELA) and mathematics</a:t>
          </a:r>
          <a:endParaRPr lang="en-US" dirty="0"/>
        </a:p>
      </dgm:t>
    </dgm:pt>
    <dgm:pt modelId="{C0E38B50-4CDD-45C0-9E52-DF9BB6C4B483}" type="parTrans" cxnId="{985D6F55-8648-426B-A0EE-3E7150B3A24B}">
      <dgm:prSet/>
      <dgm:spPr/>
      <dgm:t>
        <a:bodyPr/>
        <a:lstStyle/>
        <a:p>
          <a:endParaRPr lang="en-US"/>
        </a:p>
      </dgm:t>
    </dgm:pt>
    <dgm:pt modelId="{88E1E5D6-B459-4523-BB11-CFA0E17802CF}" type="sibTrans" cxnId="{985D6F55-8648-426B-A0EE-3E7150B3A24B}">
      <dgm:prSet/>
      <dgm:spPr/>
      <dgm:t>
        <a:bodyPr/>
        <a:lstStyle/>
        <a:p>
          <a:endParaRPr lang="en-US"/>
        </a:p>
      </dgm:t>
    </dgm:pt>
    <dgm:pt modelId="{AD175D9D-5695-4856-990B-DD8A5264CA4A}" type="pres">
      <dgm:prSet presAssocID="{764F1BCD-DD01-409C-8352-EF239C835286}" presName="Name0" presStyleCnt="0">
        <dgm:presLayoutVars>
          <dgm:dir/>
          <dgm:resizeHandles val="exact"/>
        </dgm:presLayoutVars>
      </dgm:prSet>
      <dgm:spPr/>
    </dgm:pt>
    <dgm:pt modelId="{ED35F5F6-73F1-4193-92E3-75C27CAF2F5F}" type="pres">
      <dgm:prSet presAssocID="{764F1BCD-DD01-409C-8352-EF239C835286}" presName="fgShape" presStyleLbl="fgShp" presStyleIdx="0" presStyleCnt="1"/>
      <dgm:spPr/>
    </dgm:pt>
    <dgm:pt modelId="{8EFFD746-E4F1-4A6B-9C90-34639DB39B9C}" type="pres">
      <dgm:prSet presAssocID="{764F1BCD-DD01-409C-8352-EF239C835286}" presName="linComp" presStyleCnt="0"/>
      <dgm:spPr/>
    </dgm:pt>
    <dgm:pt modelId="{EF086F8E-CD14-456C-8E42-C5B70DB5F872}" type="pres">
      <dgm:prSet presAssocID="{A85AFFE0-1391-469B-B5EF-BBD6D04394C1}" presName="compNode" presStyleCnt="0"/>
      <dgm:spPr/>
    </dgm:pt>
    <dgm:pt modelId="{A209BC87-8E15-442B-B4C5-F4F4BBED9F70}" type="pres">
      <dgm:prSet presAssocID="{A85AFFE0-1391-469B-B5EF-BBD6D04394C1}" presName="bkgdShape" presStyleLbl="node1" presStyleIdx="0" presStyleCnt="5"/>
      <dgm:spPr/>
      <dgm:t>
        <a:bodyPr/>
        <a:lstStyle/>
        <a:p>
          <a:endParaRPr lang="en-US"/>
        </a:p>
      </dgm:t>
    </dgm:pt>
    <dgm:pt modelId="{E8A427F7-4B9D-4DC8-8D06-5E85DA82D552}" type="pres">
      <dgm:prSet presAssocID="{A85AFFE0-1391-469B-B5EF-BBD6D04394C1}" presName="nodeTx" presStyleLbl="node1" presStyleIdx="0" presStyleCnt="5">
        <dgm:presLayoutVars>
          <dgm:bulletEnabled val="1"/>
        </dgm:presLayoutVars>
      </dgm:prSet>
      <dgm:spPr/>
      <dgm:t>
        <a:bodyPr/>
        <a:lstStyle/>
        <a:p>
          <a:endParaRPr lang="en-US"/>
        </a:p>
      </dgm:t>
    </dgm:pt>
    <dgm:pt modelId="{07F47904-297D-44A4-83BB-8A569D7A7D0E}" type="pres">
      <dgm:prSet presAssocID="{A85AFFE0-1391-469B-B5EF-BBD6D04394C1}" presName="invisiNode" presStyleLbl="node1" presStyleIdx="0" presStyleCnt="5"/>
      <dgm:spPr/>
    </dgm:pt>
    <dgm:pt modelId="{FF8353D6-893B-4FE8-A922-55016629F85A}" type="pres">
      <dgm:prSet presAssocID="{A85AFFE0-1391-469B-B5EF-BBD6D04394C1}" presName="imagNode" presStyleLbl="fgImgPlace1" presStyleIdx="0" presStyleCnt="5"/>
      <dgm:spPr>
        <a:blipFill rotWithShape="1">
          <a:blip xmlns:r="http://schemas.openxmlformats.org/officeDocument/2006/relationships" r:embed="rId1"/>
          <a:stretch>
            <a:fillRect/>
          </a:stretch>
        </a:blipFill>
      </dgm:spPr>
    </dgm:pt>
    <dgm:pt modelId="{801EB30A-9494-47A9-A928-6DF79A5D085E}" type="pres">
      <dgm:prSet presAssocID="{29B56E32-75F8-42DB-B9E6-3EC3036CADED}" presName="sibTrans" presStyleLbl="sibTrans2D1" presStyleIdx="0" presStyleCnt="0"/>
      <dgm:spPr/>
      <dgm:t>
        <a:bodyPr/>
        <a:lstStyle/>
        <a:p>
          <a:endParaRPr lang="en-US"/>
        </a:p>
      </dgm:t>
    </dgm:pt>
    <dgm:pt modelId="{C928BF4B-1020-4D13-B084-C43B7CD10A1C}" type="pres">
      <dgm:prSet presAssocID="{8EBE0DA7-285A-4EDD-B6E1-F08CEDA91D01}" presName="compNode" presStyleCnt="0"/>
      <dgm:spPr/>
    </dgm:pt>
    <dgm:pt modelId="{54D82744-8051-4752-ACDB-9B254C09E852}" type="pres">
      <dgm:prSet presAssocID="{8EBE0DA7-285A-4EDD-B6E1-F08CEDA91D01}" presName="bkgdShape" presStyleLbl="node1" presStyleIdx="1" presStyleCnt="5"/>
      <dgm:spPr/>
      <dgm:t>
        <a:bodyPr/>
        <a:lstStyle/>
        <a:p>
          <a:endParaRPr lang="en-US"/>
        </a:p>
      </dgm:t>
    </dgm:pt>
    <dgm:pt modelId="{47E2C1E0-21C8-4CAA-AD2C-05E416A486DD}" type="pres">
      <dgm:prSet presAssocID="{8EBE0DA7-285A-4EDD-B6E1-F08CEDA91D01}" presName="nodeTx" presStyleLbl="node1" presStyleIdx="1" presStyleCnt="5">
        <dgm:presLayoutVars>
          <dgm:bulletEnabled val="1"/>
        </dgm:presLayoutVars>
      </dgm:prSet>
      <dgm:spPr/>
      <dgm:t>
        <a:bodyPr/>
        <a:lstStyle/>
        <a:p>
          <a:endParaRPr lang="en-US"/>
        </a:p>
      </dgm:t>
    </dgm:pt>
    <dgm:pt modelId="{A10D4EF8-79E6-4063-809A-C627590DE795}" type="pres">
      <dgm:prSet presAssocID="{8EBE0DA7-285A-4EDD-B6E1-F08CEDA91D01}" presName="invisiNode" presStyleLbl="node1" presStyleIdx="1" presStyleCnt="5"/>
      <dgm:spPr/>
    </dgm:pt>
    <dgm:pt modelId="{AA3229FD-2F5C-41E5-AC8F-08DF8EC700DC}" type="pres">
      <dgm:prSet presAssocID="{8EBE0DA7-285A-4EDD-B6E1-F08CEDA91D01}" presName="imagNode" presStyleLbl="fgImgPlace1" presStyleIdx="1" presStyleCnt="5"/>
      <dgm:spPr>
        <a:blipFill rotWithShape="1">
          <a:blip xmlns:r="http://schemas.openxmlformats.org/officeDocument/2006/relationships" r:embed="rId2"/>
          <a:stretch>
            <a:fillRect/>
          </a:stretch>
        </a:blipFill>
      </dgm:spPr>
    </dgm:pt>
    <dgm:pt modelId="{299B7953-68B1-4C77-AB18-CE9606C7A68D}" type="pres">
      <dgm:prSet presAssocID="{821650BA-90C4-409A-A0D8-9F9724F28F3C}" presName="sibTrans" presStyleLbl="sibTrans2D1" presStyleIdx="0" presStyleCnt="0"/>
      <dgm:spPr/>
      <dgm:t>
        <a:bodyPr/>
        <a:lstStyle/>
        <a:p>
          <a:endParaRPr lang="en-US"/>
        </a:p>
      </dgm:t>
    </dgm:pt>
    <dgm:pt modelId="{CF5A3430-B0EE-44A5-9A12-C1A93D9CDC2B}" type="pres">
      <dgm:prSet presAssocID="{8D6B5764-A783-4246-8E26-C1D948B3FD85}" presName="compNode" presStyleCnt="0"/>
      <dgm:spPr/>
    </dgm:pt>
    <dgm:pt modelId="{E68235A6-9CDE-415D-893A-EB253E2AA647}" type="pres">
      <dgm:prSet presAssocID="{8D6B5764-A783-4246-8E26-C1D948B3FD85}" presName="bkgdShape" presStyleLbl="node1" presStyleIdx="2" presStyleCnt="5"/>
      <dgm:spPr/>
      <dgm:t>
        <a:bodyPr/>
        <a:lstStyle/>
        <a:p>
          <a:endParaRPr lang="en-US"/>
        </a:p>
      </dgm:t>
    </dgm:pt>
    <dgm:pt modelId="{46E2947A-D727-4EBD-A1D9-32276FA555FB}" type="pres">
      <dgm:prSet presAssocID="{8D6B5764-A783-4246-8E26-C1D948B3FD85}" presName="nodeTx" presStyleLbl="node1" presStyleIdx="2" presStyleCnt="5">
        <dgm:presLayoutVars>
          <dgm:bulletEnabled val="1"/>
        </dgm:presLayoutVars>
      </dgm:prSet>
      <dgm:spPr/>
      <dgm:t>
        <a:bodyPr/>
        <a:lstStyle/>
        <a:p>
          <a:endParaRPr lang="en-US"/>
        </a:p>
      </dgm:t>
    </dgm:pt>
    <dgm:pt modelId="{82D85B8C-F1A7-469C-9393-7642F913A5C4}" type="pres">
      <dgm:prSet presAssocID="{8D6B5764-A783-4246-8E26-C1D948B3FD85}" presName="invisiNode" presStyleLbl="node1" presStyleIdx="2" presStyleCnt="5"/>
      <dgm:spPr/>
    </dgm:pt>
    <dgm:pt modelId="{8A6713D4-0182-404D-A914-1608DF1C275B}" type="pres">
      <dgm:prSet presAssocID="{8D6B5764-A783-4246-8E26-C1D948B3FD85}" presName="imagNode" presStyleLbl="fgImgPlace1" presStyleIdx="2" presStyleCnt="5"/>
      <dgm:spPr>
        <a:blipFill rotWithShape="1">
          <a:blip xmlns:r="http://schemas.openxmlformats.org/officeDocument/2006/relationships" r:embed="rId3"/>
          <a:stretch>
            <a:fillRect/>
          </a:stretch>
        </a:blipFill>
      </dgm:spPr>
    </dgm:pt>
    <dgm:pt modelId="{3C193986-D403-43A2-A2D2-E58E8C5AA5F8}" type="pres">
      <dgm:prSet presAssocID="{E4E4BA45-BD7E-467D-89AD-4E72B9619F2E}" presName="sibTrans" presStyleLbl="sibTrans2D1" presStyleIdx="0" presStyleCnt="0"/>
      <dgm:spPr/>
      <dgm:t>
        <a:bodyPr/>
        <a:lstStyle/>
        <a:p>
          <a:endParaRPr lang="en-US"/>
        </a:p>
      </dgm:t>
    </dgm:pt>
    <dgm:pt modelId="{E6C795EC-586E-4590-977E-8960F1D629DB}" type="pres">
      <dgm:prSet presAssocID="{9306A7C3-9749-46DD-A64D-32AE5A7C8768}" presName="compNode" presStyleCnt="0"/>
      <dgm:spPr/>
    </dgm:pt>
    <dgm:pt modelId="{B06B5EFE-6C70-4561-A89A-F209EC761277}" type="pres">
      <dgm:prSet presAssocID="{9306A7C3-9749-46DD-A64D-32AE5A7C8768}" presName="bkgdShape" presStyleLbl="node1" presStyleIdx="3" presStyleCnt="5"/>
      <dgm:spPr/>
      <dgm:t>
        <a:bodyPr/>
        <a:lstStyle/>
        <a:p>
          <a:endParaRPr lang="en-US"/>
        </a:p>
      </dgm:t>
    </dgm:pt>
    <dgm:pt modelId="{2E491DDB-31DD-4784-8CC0-B446F245F754}" type="pres">
      <dgm:prSet presAssocID="{9306A7C3-9749-46DD-A64D-32AE5A7C8768}" presName="nodeTx" presStyleLbl="node1" presStyleIdx="3" presStyleCnt="5">
        <dgm:presLayoutVars>
          <dgm:bulletEnabled val="1"/>
        </dgm:presLayoutVars>
      </dgm:prSet>
      <dgm:spPr/>
      <dgm:t>
        <a:bodyPr/>
        <a:lstStyle/>
        <a:p>
          <a:endParaRPr lang="en-US"/>
        </a:p>
      </dgm:t>
    </dgm:pt>
    <dgm:pt modelId="{C87C67D0-D72B-4A5A-BCAF-ECBABE60EEC2}" type="pres">
      <dgm:prSet presAssocID="{9306A7C3-9749-46DD-A64D-32AE5A7C8768}" presName="invisiNode" presStyleLbl="node1" presStyleIdx="3" presStyleCnt="5"/>
      <dgm:spPr/>
    </dgm:pt>
    <dgm:pt modelId="{963FB332-5694-4526-96CB-54150AF6F7E7}" type="pres">
      <dgm:prSet presAssocID="{9306A7C3-9749-46DD-A64D-32AE5A7C8768}" presName="imagNode" presStyleLbl="fgImgPlace1" presStyleIdx="3" presStyleCnt="5"/>
      <dgm:spPr>
        <a:blipFill rotWithShape="1">
          <a:blip xmlns:r="http://schemas.openxmlformats.org/officeDocument/2006/relationships" r:embed="rId4"/>
          <a:stretch>
            <a:fillRect/>
          </a:stretch>
        </a:blipFill>
      </dgm:spPr>
    </dgm:pt>
    <dgm:pt modelId="{95070BA3-2A65-4903-93B3-198365EB027A}" type="pres">
      <dgm:prSet presAssocID="{ECA89BD2-940E-4BC4-AE1A-669E7DBEBB0F}" presName="sibTrans" presStyleLbl="sibTrans2D1" presStyleIdx="0" presStyleCnt="0"/>
      <dgm:spPr/>
      <dgm:t>
        <a:bodyPr/>
        <a:lstStyle/>
        <a:p>
          <a:endParaRPr lang="en-US"/>
        </a:p>
      </dgm:t>
    </dgm:pt>
    <dgm:pt modelId="{DEB4A791-9B06-4BFF-99DE-F2695B46AB59}" type="pres">
      <dgm:prSet presAssocID="{8DF7751F-9BDD-4CE5-8375-6C6BCBE56709}" presName="compNode" presStyleCnt="0"/>
      <dgm:spPr/>
    </dgm:pt>
    <dgm:pt modelId="{EDBA00F6-CE0A-45DB-BB85-16F17EEA582B}" type="pres">
      <dgm:prSet presAssocID="{8DF7751F-9BDD-4CE5-8375-6C6BCBE56709}" presName="bkgdShape" presStyleLbl="node1" presStyleIdx="4" presStyleCnt="5"/>
      <dgm:spPr/>
      <dgm:t>
        <a:bodyPr/>
        <a:lstStyle/>
        <a:p>
          <a:endParaRPr lang="en-US"/>
        </a:p>
      </dgm:t>
    </dgm:pt>
    <dgm:pt modelId="{BF9B6179-1F01-4662-90A2-82854BB9FF52}" type="pres">
      <dgm:prSet presAssocID="{8DF7751F-9BDD-4CE5-8375-6C6BCBE56709}" presName="nodeTx" presStyleLbl="node1" presStyleIdx="4" presStyleCnt="5">
        <dgm:presLayoutVars>
          <dgm:bulletEnabled val="1"/>
        </dgm:presLayoutVars>
      </dgm:prSet>
      <dgm:spPr/>
      <dgm:t>
        <a:bodyPr/>
        <a:lstStyle/>
        <a:p>
          <a:endParaRPr lang="en-US"/>
        </a:p>
      </dgm:t>
    </dgm:pt>
    <dgm:pt modelId="{12C97748-D986-4961-B714-A1AE921DB061}" type="pres">
      <dgm:prSet presAssocID="{8DF7751F-9BDD-4CE5-8375-6C6BCBE56709}" presName="invisiNode" presStyleLbl="node1" presStyleIdx="4" presStyleCnt="5"/>
      <dgm:spPr/>
    </dgm:pt>
    <dgm:pt modelId="{87F78BF1-29EC-44D3-92BE-8AB621550118}" type="pres">
      <dgm:prSet presAssocID="{8DF7751F-9BDD-4CE5-8375-6C6BCBE56709}" presName="imagNode" presStyleLbl="fgImgPlace1" presStyleIdx="4" presStyleCnt="5"/>
      <dgm:spPr>
        <a:blipFill rotWithShape="1">
          <a:blip xmlns:r="http://schemas.openxmlformats.org/officeDocument/2006/relationships" r:embed="rId5"/>
          <a:stretch>
            <a:fillRect/>
          </a:stretch>
        </a:blipFill>
      </dgm:spPr>
    </dgm:pt>
  </dgm:ptLst>
  <dgm:cxnLst>
    <dgm:cxn modelId="{9732E53D-D31C-4884-A861-4F2D23B828A3}" type="presOf" srcId="{ECA89BD2-940E-4BC4-AE1A-669E7DBEBB0F}" destId="{95070BA3-2A65-4903-93B3-198365EB027A}" srcOrd="0" destOrd="0" presId="urn:microsoft.com/office/officeart/2005/8/layout/hList7"/>
    <dgm:cxn modelId="{607C584C-3099-4758-AE40-68E1320D968A}" type="presOf" srcId="{A85AFFE0-1391-469B-B5EF-BBD6D04394C1}" destId="{E8A427F7-4B9D-4DC8-8D06-5E85DA82D552}" srcOrd="1" destOrd="0" presId="urn:microsoft.com/office/officeart/2005/8/layout/hList7"/>
    <dgm:cxn modelId="{8CDABEB1-152E-455C-BC58-35BDCAF1F517}" type="presOf" srcId="{821650BA-90C4-409A-A0D8-9F9724F28F3C}" destId="{299B7953-68B1-4C77-AB18-CE9606C7A68D}" srcOrd="0" destOrd="0" presId="urn:microsoft.com/office/officeart/2005/8/layout/hList7"/>
    <dgm:cxn modelId="{6EB9EA7F-932E-4760-B1C1-384556C61810}" srcId="{764F1BCD-DD01-409C-8352-EF239C835286}" destId="{9306A7C3-9749-46DD-A64D-32AE5A7C8768}" srcOrd="3" destOrd="0" parTransId="{52C0705B-2A9F-4819-A6CC-1A155F3DC8EE}" sibTransId="{ECA89BD2-940E-4BC4-AE1A-669E7DBEBB0F}"/>
    <dgm:cxn modelId="{514363A3-AE51-4A08-9F47-BC27301B8F2B}" srcId="{764F1BCD-DD01-409C-8352-EF239C835286}" destId="{8D6B5764-A783-4246-8E26-C1D948B3FD85}" srcOrd="2" destOrd="0" parTransId="{5FFB80AE-0C80-4696-AFE8-10BD8A24ADB4}" sibTransId="{E4E4BA45-BD7E-467D-89AD-4E72B9619F2E}"/>
    <dgm:cxn modelId="{DA0609B7-AAEF-4B9D-AB8D-435E09C50D32}" type="presOf" srcId="{29B56E32-75F8-42DB-B9E6-3EC3036CADED}" destId="{801EB30A-9494-47A9-A928-6DF79A5D085E}" srcOrd="0" destOrd="0" presId="urn:microsoft.com/office/officeart/2005/8/layout/hList7"/>
    <dgm:cxn modelId="{455CA174-CA04-4B01-8E9F-B4874661615A}" srcId="{764F1BCD-DD01-409C-8352-EF239C835286}" destId="{8EBE0DA7-285A-4EDD-B6E1-F08CEDA91D01}" srcOrd="1" destOrd="0" parTransId="{48F798ED-86D2-4F50-8839-F22E12AE2001}" sibTransId="{821650BA-90C4-409A-A0D8-9F9724F28F3C}"/>
    <dgm:cxn modelId="{BFC46048-57A0-45DE-8E1B-F4FC552AF6F2}" type="presOf" srcId="{8D6B5764-A783-4246-8E26-C1D948B3FD85}" destId="{46E2947A-D727-4EBD-A1D9-32276FA555FB}" srcOrd="1" destOrd="0" presId="urn:microsoft.com/office/officeart/2005/8/layout/hList7"/>
    <dgm:cxn modelId="{985D6F55-8648-426B-A0EE-3E7150B3A24B}" srcId="{764F1BCD-DD01-409C-8352-EF239C835286}" destId="{8DF7751F-9BDD-4CE5-8375-6C6BCBE56709}" srcOrd="4" destOrd="0" parTransId="{C0E38B50-4CDD-45C0-9E52-DF9BB6C4B483}" sibTransId="{88E1E5D6-B459-4523-BB11-CFA0E17802CF}"/>
    <dgm:cxn modelId="{67777F66-9FD9-48E2-84BA-96229F007960}" type="presOf" srcId="{8EBE0DA7-285A-4EDD-B6E1-F08CEDA91D01}" destId="{54D82744-8051-4752-ACDB-9B254C09E852}" srcOrd="0" destOrd="0" presId="urn:microsoft.com/office/officeart/2005/8/layout/hList7"/>
    <dgm:cxn modelId="{A5A7180F-47D8-4AD6-9319-0A7B878EE5EC}" type="presOf" srcId="{8EBE0DA7-285A-4EDD-B6E1-F08CEDA91D01}" destId="{47E2C1E0-21C8-4CAA-AD2C-05E416A486DD}" srcOrd="1" destOrd="0" presId="urn:microsoft.com/office/officeart/2005/8/layout/hList7"/>
    <dgm:cxn modelId="{4B81DD4B-A144-402A-9F4C-BAE84C9D4309}" srcId="{764F1BCD-DD01-409C-8352-EF239C835286}" destId="{A85AFFE0-1391-469B-B5EF-BBD6D04394C1}" srcOrd="0" destOrd="0" parTransId="{6ECB76E1-4E6E-4324-B8B9-42B6DCCE4D98}" sibTransId="{29B56E32-75F8-42DB-B9E6-3EC3036CADED}"/>
    <dgm:cxn modelId="{E88DE714-8F77-42D0-8F5D-1FE8BB4E0DE0}" type="presOf" srcId="{A85AFFE0-1391-469B-B5EF-BBD6D04394C1}" destId="{A209BC87-8E15-442B-B4C5-F4F4BBED9F70}" srcOrd="0" destOrd="0" presId="urn:microsoft.com/office/officeart/2005/8/layout/hList7"/>
    <dgm:cxn modelId="{8446E81C-32C2-45B9-81A9-8D09E90F7F57}" type="presOf" srcId="{8DF7751F-9BDD-4CE5-8375-6C6BCBE56709}" destId="{EDBA00F6-CE0A-45DB-BB85-16F17EEA582B}" srcOrd="0" destOrd="0" presId="urn:microsoft.com/office/officeart/2005/8/layout/hList7"/>
    <dgm:cxn modelId="{6EC77761-AE2F-4399-B8E3-4D65409E9730}" type="presOf" srcId="{8D6B5764-A783-4246-8E26-C1D948B3FD85}" destId="{E68235A6-9CDE-415D-893A-EB253E2AA647}" srcOrd="0" destOrd="0" presId="urn:microsoft.com/office/officeart/2005/8/layout/hList7"/>
    <dgm:cxn modelId="{F618C75E-E4A1-4282-A7FC-5C93431BDC92}" type="presOf" srcId="{9306A7C3-9749-46DD-A64D-32AE5A7C8768}" destId="{B06B5EFE-6C70-4561-A89A-F209EC761277}" srcOrd="0" destOrd="0" presId="urn:microsoft.com/office/officeart/2005/8/layout/hList7"/>
    <dgm:cxn modelId="{D6A2D6B9-F057-407F-B75A-305B1D4CB579}" type="presOf" srcId="{8DF7751F-9BDD-4CE5-8375-6C6BCBE56709}" destId="{BF9B6179-1F01-4662-90A2-82854BB9FF52}" srcOrd="1" destOrd="0" presId="urn:microsoft.com/office/officeart/2005/8/layout/hList7"/>
    <dgm:cxn modelId="{F6BEE058-781D-43A1-992F-BFB563481B0E}" type="presOf" srcId="{9306A7C3-9749-46DD-A64D-32AE5A7C8768}" destId="{2E491DDB-31DD-4784-8CC0-B446F245F754}" srcOrd="1" destOrd="0" presId="urn:microsoft.com/office/officeart/2005/8/layout/hList7"/>
    <dgm:cxn modelId="{C1A1A44F-C1BF-4EC0-8A93-6EC4ADB73377}" type="presOf" srcId="{E4E4BA45-BD7E-467D-89AD-4E72B9619F2E}" destId="{3C193986-D403-43A2-A2D2-E58E8C5AA5F8}" srcOrd="0" destOrd="0" presId="urn:microsoft.com/office/officeart/2005/8/layout/hList7"/>
    <dgm:cxn modelId="{DD0C21D0-FC6C-4674-B463-F34F8E6049A8}" type="presOf" srcId="{764F1BCD-DD01-409C-8352-EF239C835286}" destId="{AD175D9D-5695-4856-990B-DD8A5264CA4A}" srcOrd="0" destOrd="0" presId="urn:microsoft.com/office/officeart/2005/8/layout/hList7"/>
    <dgm:cxn modelId="{0FBF3099-8DDB-45D4-AD19-9539C5B5E1BE}" type="presParOf" srcId="{AD175D9D-5695-4856-990B-DD8A5264CA4A}" destId="{ED35F5F6-73F1-4193-92E3-75C27CAF2F5F}" srcOrd="0" destOrd="0" presId="urn:microsoft.com/office/officeart/2005/8/layout/hList7"/>
    <dgm:cxn modelId="{7712F95E-A0E4-4A69-A8F1-9DEDFC58F0EE}" type="presParOf" srcId="{AD175D9D-5695-4856-990B-DD8A5264CA4A}" destId="{8EFFD746-E4F1-4A6B-9C90-34639DB39B9C}" srcOrd="1" destOrd="0" presId="urn:microsoft.com/office/officeart/2005/8/layout/hList7"/>
    <dgm:cxn modelId="{82AC9BEA-0D96-4E25-9B96-D63F1FC0EBA9}" type="presParOf" srcId="{8EFFD746-E4F1-4A6B-9C90-34639DB39B9C}" destId="{EF086F8E-CD14-456C-8E42-C5B70DB5F872}" srcOrd="0" destOrd="0" presId="urn:microsoft.com/office/officeart/2005/8/layout/hList7"/>
    <dgm:cxn modelId="{C05AB420-50A8-4757-8417-4008F8C9E5F3}" type="presParOf" srcId="{EF086F8E-CD14-456C-8E42-C5B70DB5F872}" destId="{A209BC87-8E15-442B-B4C5-F4F4BBED9F70}" srcOrd="0" destOrd="0" presId="urn:microsoft.com/office/officeart/2005/8/layout/hList7"/>
    <dgm:cxn modelId="{2DA764E8-1396-48FF-B29B-121F6D3B6BA2}" type="presParOf" srcId="{EF086F8E-CD14-456C-8E42-C5B70DB5F872}" destId="{E8A427F7-4B9D-4DC8-8D06-5E85DA82D552}" srcOrd="1" destOrd="0" presId="urn:microsoft.com/office/officeart/2005/8/layout/hList7"/>
    <dgm:cxn modelId="{77D2F380-4D17-4423-ABFC-5F224FBD96AE}" type="presParOf" srcId="{EF086F8E-CD14-456C-8E42-C5B70DB5F872}" destId="{07F47904-297D-44A4-83BB-8A569D7A7D0E}" srcOrd="2" destOrd="0" presId="urn:microsoft.com/office/officeart/2005/8/layout/hList7"/>
    <dgm:cxn modelId="{5E74A13D-DFBC-4CAF-AA65-B13E5D91B52A}" type="presParOf" srcId="{EF086F8E-CD14-456C-8E42-C5B70DB5F872}" destId="{FF8353D6-893B-4FE8-A922-55016629F85A}" srcOrd="3" destOrd="0" presId="urn:microsoft.com/office/officeart/2005/8/layout/hList7"/>
    <dgm:cxn modelId="{36CE2BF2-0828-4A77-84DE-97B4A68C66C5}" type="presParOf" srcId="{8EFFD746-E4F1-4A6B-9C90-34639DB39B9C}" destId="{801EB30A-9494-47A9-A928-6DF79A5D085E}" srcOrd="1" destOrd="0" presId="urn:microsoft.com/office/officeart/2005/8/layout/hList7"/>
    <dgm:cxn modelId="{F04E1BBE-4DC4-4F76-BE70-A5C371888791}" type="presParOf" srcId="{8EFFD746-E4F1-4A6B-9C90-34639DB39B9C}" destId="{C928BF4B-1020-4D13-B084-C43B7CD10A1C}" srcOrd="2" destOrd="0" presId="urn:microsoft.com/office/officeart/2005/8/layout/hList7"/>
    <dgm:cxn modelId="{A3220A9D-A0D2-4AF3-B519-120D454570BC}" type="presParOf" srcId="{C928BF4B-1020-4D13-B084-C43B7CD10A1C}" destId="{54D82744-8051-4752-ACDB-9B254C09E852}" srcOrd="0" destOrd="0" presId="urn:microsoft.com/office/officeart/2005/8/layout/hList7"/>
    <dgm:cxn modelId="{D4C77639-B49D-4E08-80DD-8FFEC07E1B7F}" type="presParOf" srcId="{C928BF4B-1020-4D13-B084-C43B7CD10A1C}" destId="{47E2C1E0-21C8-4CAA-AD2C-05E416A486DD}" srcOrd="1" destOrd="0" presId="urn:microsoft.com/office/officeart/2005/8/layout/hList7"/>
    <dgm:cxn modelId="{4A5AB02A-35BF-44B6-8FE4-5F3843F30282}" type="presParOf" srcId="{C928BF4B-1020-4D13-B084-C43B7CD10A1C}" destId="{A10D4EF8-79E6-4063-809A-C627590DE795}" srcOrd="2" destOrd="0" presId="urn:microsoft.com/office/officeart/2005/8/layout/hList7"/>
    <dgm:cxn modelId="{B32C3345-084C-402B-AAB3-5023DE5CBB92}" type="presParOf" srcId="{C928BF4B-1020-4D13-B084-C43B7CD10A1C}" destId="{AA3229FD-2F5C-41E5-AC8F-08DF8EC700DC}" srcOrd="3" destOrd="0" presId="urn:microsoft.com/office/officeart/2005/8/layout/hList7"/>
    <dgm:cxn modelId="{D70BE900-72CF-47F1-ADA5-01BB546074DA}" type="presParOf" srcId="{8EFFD746-E4F1-4A6B-9C90-34639DB39B9C}" destId="{299B7953-68B1-4C77-AB18-CE9606C7A68D}" srcOrd="3" destOrd="0" presId="urn:microsoft.com/office/officeart/2005/8/layout/hList7"/>
    <dgm:cxn modelId="{4159BC36-470E-4701-B4CF-86A7EE44BE47}" type="presParOf" srcId="{8EFFD746-E4F1-4A6B-9C90-34639DB39B9C}" destId="{CF5A3430-B0EE-44A5-9A12-C1A93D9CDC2B}" srcOrd="4" destOrd="0" presId="urn:microsoft.com/office/officeart/2005/8/layout/hList7"/>
    <dgm:cxn modelId="{0E5E7FD3-6330-4C5B-A7CB-1E443D5C58E7}" type="presParOf" srcId="{CF5A3430-B0EE-44A5-9A12-C1A93D9CDC2B}" destId="{E68235A6-9CDE-415D-893A-EB253E2AA647}" srcOrd="0" destOrd="0" presId="urn:microsoft.com/office/officeart/2005/8/layout/hList7"/>
    <dgm:cxn modelId="{969B16D9-4DFF-4984-B862-736B28D1115F}" type="presParOf" srcId="{CF5A3430-B0EE-44A5-9A12-C1A93D9CDC2B}" destId="{46E2947A-D727-4EBD-A1D9-32276FA555FB}" srcOrd="1" destOrd="0" presId="urn:microsoft.com/office/officeart/2005/8/layout/hList7"/>
    <dgm:cxn modelId="{38BFD9BA-0F2E-4AED-9077-FE2C4372E9B4}" type="presParOf" srcId="{CF5A3430-B0EE-44A5-9A12-C1A93D9CDC2B}" destId="{82D85B8C-F1A7-469C-9393-7642F913A5C4}" srcOrd="2" destOrd="0" presId="urn:microsoft.com/office/officeart/2005/8/layout/hList7"/>
    <dgm:cxn modelId="{4AC3D3F4-A7A4-477A-973A-943F0AFAE652}" type="presParOf" srcId="{CF5A3430-B0EE-44A5-9A12-C1A93D9CDC2B}" destId="{8A6713D4-0182-404D-A914-1608DF1C275B}" srcOrd="3" destOrd="0" presId="urn:microsoft.com/office/officeart/2005/8/layout/hList7"/>
    <dgm:cxn modelId="{63FF6F21-F628-42EF-9890-7908F823FABA}" type="presParOf" srcId="{8EFFD746-E4F1-4A6B-9C90-34639DB39B9C}" destId="{3C193986-D403-43A2-A2D2-E58E8C5AA5F8}" srcOrd="5" destOrd="0" presId="urn:microsoft.com/office/officeart/2005/8/layout/hList7"/>
    <dgm:cxn modelId="{BB9357BA-29EE-4F57-AB58-AFE95332466C}" type="presParOf" srcId="{8EFFD746-E4F1-4A6B-9C90-34639DB39B9C}" destId="{E6C795EC-586E-4590-977E-8960F1D629DB}" srcOrd="6" destOrd="0" presId="urn:microsoft.com/office/officeart/2005/8/layout/hList7"/>
    <dgm:cxn modelId="{5539CAD3-E24B-4393-BF25-3092F65D7EDD}" type="presParOf" srcId="{E6C795EC-586E-4590-977E-8960F1D629DB}" destId="{B06B5EFE-6C70-4561-A89A-F209EC761277}" srcOrd="0" destOrd="0" presId="urn:microsoft.com/office/officeart/2005/8/layout/hList7"/>
    <dgm:cxn modelId="{01592AB1-E898-4237-B0EA-1EAA0A98CDB0}" type="presParOf" srcId="{E6C795EC-586E-4590-977E-8960F1D629DB}" destId="{2E491DDB-31DD-4784-8CC0-B446F245F754}" srcOrd="1" destOrd="0" presId="urn:microsoft.com/office/officeart/2005/8/layout/hList7"/>
    <dgm:cxn modelId="{97AFF4A1-88E6-4DB0-A7C0-A8E2BBE287B4}" type="presParOf" srcId="{E6C795EC-586E-4590-977E-8960F1D629DB}" destId="{C87C67D0-D72B-4A5A-BCAF-ECBABE60EEC2}" srcOrd="2" destOrd="0" presId="urn:microsoft.com/office/officeart/2005/8/layout/hList7"/>
    <dgm:cxn modelId="{C79617CD-8848-475F-9D2A-7550F5ABDCF4}" type="presParOf" srcId="{E6C795EC-586E-4590-977E-8960F1D629DB}" destId="{963FB332-5694-4526-96CB-54150AF6F7E7}" srcOrd="3" destOrd="0" presId="urn:microsoft.com/office/officeart/2005/8/layout/hList7"/>
    <dgm:cxn modelId="{ABC25FA5-93CD-4344-AA81-58BB9A6094AF}" type="presParOf" srcId="{8EFFD746-E4F1-4A6B-9C90-34639DB39B9C}" destId="{95070BA3-2A65-4903-93B3-198365EB027A}" srcOrd="7" destOrd="0" presId="urn:microsoft.com/office/officeart/2005/8/layout/hList7"/>
    <dgm:cxn modelId="{38EC6BA1-54C6-486A-939E-676A15A6C15F}" type="presParOf" srcId="{8EFFD746-E4F1-4A6B-9C90-34639DB39B9C}" destId="{DEB4A791-9B06-4BFF-99DE-F2695B46AB59}" srcOrd="8" destOrd="0" presId="urn:microsoft.com/office/officeart/2005/8/layout/hList7"/>
    <dgm:cxn modelId="{B5D48BE9-FD87-49E2-A87A-F83FA6CF364E}" type="presParOf" srcId="{DEB4A791-9B06-4BFF-99DE-F2695B46AB59}" destId="{EDBA00F6-CE0A-45DB-BB85-16F17EEA582B}" srcOrd="0" destOrd="0" presId="urn:microsoft.com/office/officeart/2005/8/layout/hList7"/>
    <dgm:cxn modelId="{C04117D9-1EEA-4020-9B63-1A135F8E0330}" type="presParOf" srcId="{DEB4A791-9B06-4BFF-99DE-F2695B46AB59}" destId="{BF9B6179-1F01-4662-90A2-82854BB9FF52}" srcOrd="1" destOrd="0" presId="urn:microsoft.com/office/officeart/2005/8/layout/hList7"/>
    <dgm:cxn modelId="{61B97FF4-974B-4594-8A9D-B1F500D249FB}" type="presParOf" srcId="{DEB4A791-9B06-4BFF-99DE-F2695B46AB59}" destId="{12C97748-D986-4961-B714-A1AE921DB061}" srcOrd="2" destOrd="0" presId="urn:microsoft.com/office/officeart/2005/8/layout/hList7"/>
    <dgm:cxn modelId="{661CE10B-6A37-4FF4-B339-7FEDCE9E5A8B}" type="presParOf" srcId="{DEB4A791-9B06-4BFF-99DE-F2695B46AB59}" destId="{87F78BF1-29EC-44D3-92BE-8AB62155011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9BC87-8E15-442B-B4C5-F4F4BBED9F70}">
      <dsp:nvSpPr>
        <dsp:cNvPr id="0" name=""/>
        <dsp:cNvSpPr/>
      </dsp:nvSpPr>
      <dsp:spPr>
        <a:xfrm>
          <a:off x="0" y="0"/>
          <a:ext cx="1087973" cy="32004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K-12 science education reflects three-dimensional learning</a:t>
          </a:r>
          <a:endParaRPr lang="en-US" sz="1200" kern="1200" dirty="0"/>
        </a:p>
      </dsp:txBody>
      <dsp:txXfrm>
        <a:off x="0" y="1280160"/>
        <a:ext cx="1087973" cy="1280160"/>
      </dsp:txXfrm>
    </dsp:sp>
    <dsp:sp modelId="{FF8353D6-893B-4FE8-A922-55016629F85A}">
      <dsp:nvSpPr>
        <dsp:cNvPr id="0" name=""/>
        <dsp:cNvSpPr/>
      </dsp:nvSpPr>
      <dsp:spPr>
        <a:xfrm>
          <a:off x="32639" y="192024"/>
          <a:ext cx="1022695" cy="1065733"/>
        </a:xfrm>
        <a:prstGeom prst="ellipse">
          <a:avLst/>
        </a:prstGeom>
        <a:blipFill rotWithShape="1">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D82744-8051-4752-ACDB-9B254C09E852}">
      <dsp:nvSpPr>
        <dsp:cNvPr id="0" name=""/>
        <dsp:cNvSpPr/>
      </dsp:nvSpPr>
      <dsp:spPr>
        <a:xfrm>
          <a:off x="1120613" y="0"/>
          <a:ext cx="1087973" cy="32004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Explaining phenomena and designing solutions</a:t>
          </a:r>
          <a:endParaRPr lang="en-US" sz="1200" kern="1200" dirty="0"/>
        </a:p>
      </dsp:txBody>
      <dsp:txXfrm>
        <a:off x="1120613" y="1280160"/>
        <a:ext cx="1087973" cy="1280160"/>
      </dsp:txXfrm>
    </dsp:sp>
    <dsp:sp modelId="{AA3229FD-2F5C-41E5-AC8F-08DF8EC700DC}">
      <dsp:nvSpPr>
        <dsp:cNvPr id="0" name=""/>
        <dsp:cNvSpPr/>
      </dsp:nvSpPr>
      <dsp:spPr>
        <a:xfrm>
          <a:off x="1153252" y="192024"/>
          <a:ext cx="1022695" cy="1065733"/>
        </a:xfrm>
        <a:prstGeom prst="ellipse">
          <a:avLst/>
        </a:prstGeom>
        <a:blipFill rotWithShape="1">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8235A6-9CDE-415D-893A-EB253E2AA647}">
      <dsp:nvSpPr>
        <dsp:cNvPr id="0" name=""/>
        <dsp:cNvSpPr/>
      </dsp:nvSpPr>
      <dsp:spPr>
        <a:xfrm>
          <a:off x="2241226" y="0"/>
          <a:ext cx="1087973" cy="32004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Incorporate engineering design and the nature of science</a:t>
          </a:r>
          <a:endParaRPr lang="en-US" sz="1200" kern="1200" dirty="0"/>
        </a:p>
      </dsp:txBody>
      <dsp:txXfrm>
        <a:off x="2241226" y="1280160"/>
        <a:ext cx="1087973" cy="1280160"/>
      </dsp:txXfrm>
    </dsp:sp>
    <dsp:sp modelId="{8A6713D4-0182-404D-A914-1608DF1C275B}">
      <dsp:nvSpPr>
        <dsp:cNvPr id="0" name=""/>
        <dsp:cNvSpPr/>
      </dsp:nvSpPr>
      <dsp:spPr>
        <a:xfrm>
          <a:off x="2273865" y="192024"/>
          <a:ext cx="1022695" cy="1065733"/>
        </a:xfrm>
        <a:prstGeom prst="ellipse">
          <a:avLst/>
        </a:prstGeom>
        <a:blipFill rotWithShape="1">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6B5EFE-6C70-4561-A89A-F209EC761277}">
      <dsp:nvSpPr>
        <dsp:cNvPr id="0" name=""/>
        <dsp:cNvSpPr/>
      </dsp:nvSpPr>
      <dsp:spPr>
        <a:xfrm>
          <a:off x="3361839" y="0"/>
          <a:ext cx="1087973" cy="32004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Build coherent learning progressions from kindergarten to grade 12</a:t>
          </a:r>
          <a:endParaRPr lang="en-US" sz="1200" kern="1200" dirty="0"/>
        </a:p>
      </dsp:txBody>
      <dsp:txXfrm>
        <a:off x="3361839" y="1280160"/>
        <a:ext cx="1087973" cy="1280160"/>
      </dsp:txXfrm>
    </dsp:sp>
    <dsp:sp modelId="{963FB332-5694-4526-96CB-54150AF6F7E7}">
      <dsp:nvSpPr>
        <dsp:cNvPr id="0" name=""/>
        <dsp:cNvSpPr/>
      </dsp:nvSpPr>
      <dsp:spPr>
        <a:xfrm>
          <a:off x="3394478" y="192024"/>
          <a:ext cx="1022695" cy="1065733"/>
        </a:xfrm>
        <a:prstGeom prst="ellipse">
          <a:avLst/>
        </a:prstGeom>
        <a:blipFill rotWithShape="1">
          <a:blip xmlns:r="http://schemas.openxmlformats.org/officeDocument/2006/relationships" r:embed="rId4"/>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BA00F6-CE0A-45DB-BB85-16F17EEA582B}">
      <dsp:nvSpPr>
        <dsp:cNvPr id="0" name=""/>
        <dsp:cNvSpPr/>
      </dsp:nvSpPr>
      <dsp:spPr>
        <a:xfrm>
          <a:off x="4482452" y="0"/>
          <a:ext cx="1087973" cy="32004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Connect to English Language Arts (ELA) and mathematics</a:t>
          </a:r>
          <a:endParaRPr lang="en-US" sz="1200" kern="1200" dirty="0"/>
        </a:p>
      </dsp:txBody>
      <dsp:txXfrm>
        <a:off x="4482452" y="1280160"/>
        <a:ext cx="1087973" cy="1280160"/>
      </dsp:txXfrm>
    </dsp:sp>
    <dsp:sp modelId="{87F78BF1-29EC-44D3-92BE-8AB621550118}">
      <dsp:nvSpPr>
        <dsp:cNvPr id="0" name=""/>
        <dsp:cNvSpPr/>
      </dsp:nvSpPr>
      <dsp:spPr>
        <a:xfrm>
          <a:off x="4515091" y="192024"/>
          <a:ext cx="1022695" cy="1065733"/>
        </a:xfrm>
        <a:prstGeom prst="ellipse">
          <a:avLst/>
        </a:prstGeom>
        <a:blipFill rotWithShape="1">
          <a:blip xmlns:r="http://schemas.openxmlformats.org/officeDocument/2006/relationships" r:embed="rId5"/>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35F5F6-73F1-4193-92E3-75C27CAF2F5F}">
      <dsp:nvSpPr>
        <dsp:cNvPr id="0" name=""/>
        <dsp:cNvSpPr/>
      </dsp:nvSpPr>
      <dsp:spPr>
        <a:xfrm>
          <a:off x="222817" y="2560320"/>
          <a:ext cx="5124791" cy="480060"/>
        </a:xfrm>
        <a:prstGeom prst="leftRight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037840" cy="464820"/>
          </a:xfrm>
          <a:prstGeom prst="rect">
            <a:avLst/>
          </a:prstGeom>
        </p:spPr>
        <p:txBody>
          <a:bodyPr vert="horz" lIns="93177" tIns="46589" rIns="93177" bIns="46589"/>
          <a:lstStyle/>
          <a:p>
            <a:endParaRPr lang="en-US" dirty="0"/>
          </a:p>
        </p:txBody>
      </p:sp>
      <p:sp>
        <p:nvSpPr>
          <p:cNvPr id="3" name="Rectangle 3"/>
          <p:cNvSpPr>
            <a:spLocks noGrp="1"/>
          </p:cNvSpPr>
          <p:nvPr>
            <p:ph type="dt" sz="quarter" idx="1"/>
          </p:nvPr>
        </p:nvSpPr>
        <p:spPr>
          <a:xfrm>
            <a:off x="3970938" y="0"/>
            <a:ext cx="3037840" cy="464820"/>
          </a:xfrm>
          <a:prstGeom prst="rect">
            <a:avLst/>
          </a:prstGeom>
        </p:spPr>
        <p:txBody>
          <a:bodyPr vert="horz" lIns="93177" tIns="46589" rIns="93177" bIns="46589"/>
          <a:lstStyle/>
          <a:p>
            <a:fld id="{A7959C71-B73A-49FF-9308-B24F710812B5}" type="datetimeFigureOut">
              <a:rPr lang="en-US" smtClean="0"/>
              <a:pPr/>
              <a:t>11/5/2017</a:t>
            </a:fld>
            <a:endParaRPr lang="en-US" dirty="0"/>
          </a:p>
        </p:txBody>
      </p:sp>
      <p:sp>
        <p:nvSpPr>
          <p:cNvPr id="4" name="Rectangle 4"/>
          <p:cNvSpPr>
            <a:spLocks noGrp="1"/>
          </p:cNvSpPr>
          <p:nvPr>
            <p:ph type="ftr" sz="quarter" idx="2"/>
          </p:nvPr>
        </p:nvSpPr>
        <p:spPr>
          <a:xfrm>
            <a:off x="0" y="8829967"/>
            <a:ext cx="3037840" cy="464820"/>
          </a:xfrm>
          <a:prstGeom prst="rect">
            <a:avLst/>
          </a:prstGeom>
        </p:spPr>
        <p:txBody>
          <a:bodyPr vert="horz" lIns="93177" tIns="46589" rIns="93177" bIns="46589"/>
          <a:lstStyle/>
          <a:p>
            <a:endParaRPr lang="en-US" dirty="0"/>
          </a:p>
        </p:txBody>
      </p:sp>
      <p:sp>
        <p:nvSpPr>
          <p:cNvPr id="5" name="Rectangle 5"/>
          <p:cNvSpPr>
            <a:spLocks noGrp="1"/>
          </p:cNvSpPr>
          <p:nvPr>
            <p:ph type="sldNum" sz="quarter" idx="3"/>
          </p:nvPr>
        </p:nvSpPr>
        <p:spPr>
          <a:xfrm>
            <a:off x="3970938" y="8829967"/>
            <a:ext cx="3037840" cy="464820"/>
          </a:xfrm>
          <a:prstGeom prst="rect">
            <a:avLst/>
          </a:prstGeom>
        </p:spPr>
        <p:txBody>
          <a:bodyPr vert="horz" lIns="93177" tIns="46589" rIns="93177" bIns="46589"/>
          <a:lstStyle/>
          <a:p>
            <a:fld id="{D6790D8E-0C56-4F61-9B17-7A387442778A}" type="slidenum">
              <a:rPr lang="en-US" smtClean="0"/>
              <a:pPr/>
              <a:t>‹#›</a:t>
            </a:fld>
            <a:endParaRPr lang="en-US" dirty="0"/>
          </a:p>
        </p:txBody>
      </p:sp>
    </p:spTree>
    <p:extLst>
      <p:ext uri="{BB962C8B-B14F-4D97-AF65-F5344CB8AC3E}">
        <p14:creationId xmlns:p14="http://schemas.microsoft.com/office/powerpoint/2010/main" val="221561638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037840" cy="464820"/>
          </a:xfrm>
          <a:prstGeom prst="rect">
            <a:avLst/>
          </a:prstGeom>
        </p:spPr>
        <p:txBody>
          <a:bodyPr vert="horz" lIns="93177" tIns="46589" rIns="93177" bIns="46589"/>
          <a:lstStyle/>
          <a:p>
            <a:endParaRPr lang="en-US" dirty="0"/>
          </a:p>
        </p:txBody>
      </p:sp>
      <p:sp>
        <p:nvSpPr>
          <p:cNvPr id="3" name="Rectangle 3"/>
          <p:cNvSpPr>
            <a:spLocks noGrp="1"/>
          </p:cNvSpPr>
          <p:nvPr>
            <p:ph type="dt" idx="1"/>
          </p:nvPr>
        </p:nvSpPr>
        <p:spPr>
          <a:xfrm>
            <a:off x="3970938" y="0"/>
            <a:ext cx="3037840" cy="464820"/>
          </a:xfrm>
          <a:prstGeom prst="rect">
            <a:avLst/>
          </a:prstGeom>
        </p:spPr>
        <p:txBody>
          <a:bodyPr vert="horz" lIns="93177" tIns="46589" rIns="93177" bIns="46589"/>
          <a:lstStyle/>
          <a:p>
            <a:fld id="{5468FC2B-D455-4AC4-9C5E-9317124768F4}" type="datetimeFigureOut">
              <a:rPr lang="en-US" smtClean="0"/>
              <a:pPr/>
              <a:t>11/5/2017</a:t>
            </a:fld>
            <a:endParaRPr lang="en-US" dirty="0"/>
          </a:p>
        </p:txBody>
      </p:sp>
      <p:sp>
        <p:nvSpPr>
          <p:cNvPr id="4" name="Rectangle 4"/>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anchor="ctr"/>
          <a:lstStyle/>
          <a:p>
            <a:endParaRPr lang="en-US" dirty="0"/>
          </a:p>
        </p:txBody>
      </p:sp>
      <p:sp>
        <p:nvSpPr>
          <p:cNvPr id="5" name="Rectangle 5"/>
          <p:cNvSpPr>
            <a:spLocks noGrp="1"/>
          </p:cNvSpPr>
          <p:nvPr>
            <p:ph type="body" sz="quarter" idx="3"/>
          </p:nvPr>
        </p:nvSpPr>
        <p:spPr>
          <a:xfrm>
            <a:off x="701040" y="4415790"/>
            <a:ext cx="5608320" cy="4183380"/>
          </a:xfrm>
          <a:prstGeom prst="rect">
            <a:avLst/>
          </a:prstGeom>
        </p:spPr>
        <p:txBody>
          <a:bodyPr vert="horz" lIns="93177" tIns="46589" rIns="93177" bIns="46589">
            <a:normAutofit/>
          </a:bodyPr>
          <a:lstStyle/>
          <a:p>
            <a:pPr lvl="0"/>
            <a:r>
              <a:rPr lang="en-US" noProof="1" smtClean="0"/>
              <a:t>Click to edit Master text styles</a:t>
            </a:r>
            <a:endParaRPr lang="en-US"/>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6" name="Rectangle 6"/>
          <p:cNvSpPr>
            <a:spLocks noGrp="1"/>
          </p:cNvSpPr>
          <p:nvPr>
            <p:ph type="ftr" sz="quarter" idx="4"/>
          </p:nvPr>
        </p:nvSpPr>
        <p:spPr>
          <a:xfrm>
            <a:off x="0" y="8829967"/>
            <a:ext cx="3037840" cy="464820"/>
          </a:xfrm>
          <a:prstGeom prst="rect">
            <a:avLst/>
          </a:prstGeom>
        </p:spPr>
        <p:txBody>
          <a:bodyPr vert="horz" lIns="93177" tIns="46589" rIns="93177" bIns="46589"/>
          <a:lstStyle/>
          <a:p>
            <a:endParaRPr lang="en-US" dirty="0"/>
          </a:p>
        </p:txBody>
      </p:sp>
      <p:sp>
        <p:nvSpPr>
          <p:cNvPr id="7" name="Rectangle 7"/>
          <p:cNvSpPr>
            <a:spLocks noGrp="1"/>
          </p:cNvSpPr>
          <p:nvPr>
            <p:ph type="sldNum" sz="quarter" idx="5"/>
          </p:nvPr>
        </p:nvSpPr>
        <p:spPr>
          <a:xfrm>
            <a:off x="3970938" y="8829967"/>
            <a:ext cx="3037840" cy="464820"/>
          </a:xfrm>
          <a:prstGeom prst="rect">
            <a:avLst/>
          </a:prstGeom>
        </p:spPr>
        <p:txBody>
          <a:bodyPr vert="horz" lIns="93177" tIns="46589" rIns="93177" bIns="46589"/>
          <a:lstStyle/>
          <a:p>
            <a:fld id="{1399807D-D128-4837-BF84-5EA633F317AE}" type="slidenum">
              <a:rPr lang="en-US" smtClean="0"/>
              <a:pPr/>
              <a:t>‹#›</a:t>
            </a:fld>
            <a:endParaRPr lang="en-US" dirty="0"/>
          </a:p>
        </p:txBody>
      </p:sp>
    </p:spTree>
    <p:extLst>
      <p:ext uri="{BB962C8B-B14F-4D97-AF65-F5344CB8AC3E}">
        <p14:creationId xmlns:p14="http://schemas.microsoft.com/office/powerpoint/2010/main" val="3973665669"/>
      </p:ext>
    </p:extLst>
  </p:cSld>
  <p:clrMap bg1="lt1" tx1="dk1" bg2="lt2" tx2="dk2" accent1="accent1" accent2="accent2" accent3="accent3" accent4="accent4" accent5="accent5" accent6="accent6" hlink="hlink" folHlink="folHlink"/>
  <p:hf hdr="0" dt="0"/>
  <p:notesStyle>
    <a:lvl1pPr marL="0" algn="l" rtl="0">
      <a:defRPr sz="840" kern="1200">
        <a:solidFill>
          <a:schemeClr val="tx1"/>
        </a:solidFill>
        <a:latin typeface="+mn-lt"/>
        <a:ea typeface="+mn-ea"/>
        <a:cs typeface="+mn-cs"/>
      </a:defRPr>
    </a:lvl1pPr>
    <a:lvl2pPr marL="320040" algn="l" rtl="0">
      <a:defRPr sz="840" kern="1200">
        <a:solidFill>
          <a:schemeClr val="tx1"/>
        </a:solidFill>
        <a:latin typeface="+mn-lt"/>
        <a:ea typeface="+mn-ea"/>
        <a:cs typeface="+mn-cs"/>
      </a:defRPr>
    </a:lvl2pPr>
    <a:lvl3pPr marL="640080" algn="l" rtl="0">
      <a:defRPr sz="840" kern="1200">
        <a:solidFill>
          <a:schemeClr val="tx1"/>
        </a:solidFill>
        <a:latin typeface="+mn-lt"/>
        <a:ea typeface="+mn-ea"/>
        <a:cs typeface="+mn-cs"/>
      </a:defRPr>
    </a:lvl3pPr>
    <a:lvl4pPr marL="960120" algn="l" rtl="0">
      <a:defRPr sz="840" kern="1200">
        <a:solidFill>
          <a:schemeClr val="tx1"/>
        </a:solidFill>
        <a:latin typeface="+mn-lt"/>
        <a:ea typeface="+mn-ea"/>
        <a:cs typeface="+mn-cs"/>
      </a:defRPr>
    </a:lvl4pPr>
    <a:lvl5pPr marL="1280160" algn="l" rtl="0">
      <a:defRPr sz="840" kern="1200">
        <a:solidFill>
          <a:schemeClr val="tx1"/>
        </a:solidFill>
        <a:latin typeface="+mn-lt"/>
        <a:ea typeface="+mn-ea"/>
        <a:cs typeface="+mn-cs"/>
      </a:defRPr>
    </a:lvl5pPr>
    <a:lvl6pPr marL="1600200" algn="l" rtl="0">
      <a:defRPr sz="840" kern="1200">
        <a:solidFill>
          <a:schemeClr val="tx1"/>
        </a:solidFill>
        <a:latin typeface="+mn-lt"/>
        <a:ea typeface="+mn-ea"/>
        <a:cs typeface="+mn-cs"/>
      </a:defRPr>
    </a:lvl6pPr>
    <a:lvl7pPr marL="1920240" algn="l" rtl="0">
      <a:defRPr sz="840" kern="1200">
        <a:solidFill>
          <a:schemeClr val="tx1"/>
        </a:solidFill>
        <a:latin typeface="+mn-lt"/>
        <a:ea typeface="+mn-ea"/>
        <a:cs typeface="+mn-cs"/>
      </a:defRPr>
    </a:lvl7pPr>
    <a:lvl8pPr marL="2240280" algn="l" rtl="0">
      <a:defRPr sz="840" kern="1200">
        <a:solidFill>
          <a:schemeClr val="tx1"/>
        </a:solidFill>
        <a:latin typeface="+mn-lt"/>
        <a:ea typeface="+mn-ea"/>
        <a:cs typeface="+mn-cs"/>
      </a:defRPr>
    </a:lvl8pPr>
    <a:lvl9pPr marL="2560320" algn="l" rtl="0">
      <a:defRPr sz="8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solidFill>
                <a:prstClr val="black"/>
              </a:solidFill>
            </a:endParaRPr>
          </a:p>
        </p:txBody>
      </p:sp>
      <p:sp>
        <p:nvSpPr>
          <p:cNvPr id="5" name="Slide Number Placeholder 4"/>
          <p:cNvSpPr>
            <a:spLocks noGrp="1"/>
          </p:cNvSpPr>
          <p:nvPr>
            <p:ph type="sldNum" sz="quarter" idx="11"/>
          </p:nvPr>
        </p:nvSpPr>
        <p:spPr/>
        <p:txBody>
          <a:bodyPr/>
          <a:lstStyle/>
          <a:p>
            <a:fld id="{1399807D-D128-4837-BF84-5EA633F317AE}"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894919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those needing a geography review, you can see here we</a:t>
            </a:r>
            <a:r>
              <a:rPr lang="en-US" baseline="0" dirty="0" smtClean="0"/>
              <a:t> were working not only in 3 physically distant regions but very demographically diverse places too.</a:t>
            </a:r>
          </a:p>
          <a:p>
            <a:endParaRPr lang="en-US" baseline="0" dirty="0" smtClean="0"/>
          </a:p>
          <a:p>
            <a:r>
              <a:rPr lang="en-US" baseline="0" dirty="0" smtClean="0"/>
              <a:t>Geographic differences</a:t>
            </a:r>
          </a:p>
          <a:p>
            <a:r>
              <a:rPr lang="en-US" baseline="0" dirty="0" smtClean="0"/>
              <a:t>Demographic differences</a:t>
            </a:r>
          </a:p>
          <a:p>
            <a:r>
              <a:rPr lang="en-US" baseline="0" dirty="0" smtClean="0"/>
              <a:t>Urban/suburban/rural</a:t>
            </a:r>
            <a:endParaRPr lang="en-US" dirty="0" smtClean="0"/>
          </a:p>
          <a:p>
            <a:r>
              <a:rPr lang="en-US" dirty="0" smtClean="0"/>
              <a:t>Over 70% FRL</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13</a:t>
            </a:fld>
            <a:endParaRPr lang="en-US" dirty="0"/>
          </a:p>
        </p:txBody>
      </p:sp>
    </p:spTree>
    <p:extLst>
      <p:ext uri="{BB962C8B-B14F-4D97-AF65-F5344CB8AC3E}">
        <p14:creationId xmlns:p14="http://schemas.microsoft.com/office/powerpoint/2010/main" val="727857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solidFill>
                <a:prstClr val="black"/>
              </a:solidFill>
            </a:endParaRPr>
          </a:p>
        </p:txBody>
      </p:sp>
      <p:sp>
        <p:nvSpPr>
          <p:cNvPr id="5" name="Slide Number Placeholder 4"/>
          <p:cNvSpPr>
            <a:spLocks noGrp="1"/>
          </p:cNvSpPr>
          <p:nvPr>
            <p:ph type="sldNum" sz="quarter" idx="11"/>
          </p:nvPr>
        </p:nvSpPr>
        <p:spPr/>
        <p:txBody>
          <a:bodyPr/>
          <a:lstStyle/>
          <a:p>
            <a:fld id="{1399807D-D128-4837-BF84-5EA633F317AE}"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095418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PASS test background</a:t>
            </a:r>
          </a:p>
          <a:p>
            <a:endParaRPr lang="en-US" dirty="0" smtClean="0"/>
          </a:p>
          <a:p>
            <a:r>
              <a:rPr lang="en-US" dirty="0" smtClean="0"/>
              <a:t>Sample questions available</a:t>
            </a:r>
            <a:r>
              <a:rPr lang="en-US" baseline="0" dirty="0" smtClean="0"/>
              <a:t> on </a:t>
            </a:r>
            <a:r>
              <a:rPr lang="en-US" baseline="0" dirty="0" err="1" smtClean="0"/>
              <a:t>WestEd’s</a:t>
            </a:r>
            <a:r>
              <a:rPr lang="en-US" baseline="0" dirty="0" smtClean="0"/>
              <a:t> website</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15</a:t>
            </a:fld>
            <a:endParaRPr lang="en-US" dirty="0"/>
          </a:p>
        </p:txBody>
      </p:sp>
    </p:spTree>
    <p:extLst>
      <p:ext uri="{BB962C8B-B14F-4D97-AF65-F5344CB8AC3E}">
        <p14:creationId xmlns:p14="http://schemas.microsoft.com/office/powerpoint/2010/main" val="973001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discussed earlier, the PASS PT is our best indicator of those skills we’re trying</a:t>
            </a:r>
            <a:r>
              <a:rPr lang="en-US" baseline="0" dirty="0" smtClean="0"/>
              <a:t> to instill through inquiry by requiring students to apply their knowledge to real problems.</a:t>
            </a:r>
          </a:p>
          <a:p>
            <a:endParaRPr lang="en-US" baseline="0" dirty="0" smtClean="0"/>
          </a:p>
          <a:p>
            <a:r>
              <a:rPr lang="en-US" dirty="0" smtClean="0"/>
              <a:t>You’ll notice NC</a:t>
            </a:r>
            <a:r>
              <a:rPr lang="en-US" baseline="0" dirty="0" smtClean="0"/>
              <a:t> is the only region to see the experimental group’s scores not overtake the comparison group. NC’s comparison group had exceptionally high baseline scores in spite of the randomized assignments, due to the strong preexisting inquiry science happening as a result of our work there.</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16</a:t>
            </a:fld>
            <a:endParaRPr lang="en-US" dirty="0"/>
          </a:p>
        </p:txBody>
      </p:sp>
    </p:spTree>
    <p:extLst>
      <p:ext uri="{BB962C8B-B14F-4D97-AF65-F5344CB8AC3E}">
        <p14:creationId xmlns:p14="http://schemas.microsoft.com/office/powerpoint/2010/main" val="4151219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piece of problem solving</a:t>
            </a:r>
            <a:r>
              <a:rPr lang="en-US" baseline="0" dirty="0" smtClean="0"/>
              <a:t> is working in teams to find solutions. We saw increased instances of that across all three regions during classroom observations.</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17</a:t>
            </a:fld>
            <a:endParaRPr lang="en-US" dirty="0"/>
          </a:p>
        </p:txBody>
      </p:sp>
    </p:spTree>
    <p:extLst>
      <p:ext uri="{BB962C8B-B14F-4D97-AF65-F5344CB8AC3E}">
        <p14:creationId xmlns:p14="http://schemas.microsoft.com/office/powerpoint/2010/main" val="3672465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As I stated at the outset, when the data was disaggregated we saw</a:t>
            </a:r>
            <a:r>
              <a:rPr lang="en-US" sz="1200" baseline="0" dirty="0" smtClean="0"/>
              <a:t> LASER supported the learning of subgroups too – ELL, IEPs, and FRL.</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18</a:t>
            </a:fld>
            <a:endParaRPr lang="en-US" dirty="0"/>
          </a:p>
        </p:txBody>
      </p:sp>
    </p:spTree>
    <p:extLst>
      <p:ext uri="{BB962C8B-B14F-4D97-AF65-F5344CB8AC3E}">
        <p14:creationId xmlns:p14="http://schemas.microsoft.com/office/powerpoint/2010/main" val="4138207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Furthermore,</a:t>
            </a:r>
            <a:r>
              <a:rPr lang="en-US" baseline="0" dirty="0" smtClean="0"/>
              <a:t> exploratory analysis using state test data showed us increases in other subject areas by LASER schools. </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19</a:t>
            </a:fld>
            <a:endParaRPr lang="en-US" dirty="0"/>
          </a:p>
        </p:txBody>
      </p:sp>
    </p:spTree>
    <p:extLst>
      <p:ext uri="{BB962C8B-B14F-4D97-AF65-F5344CB8AC3E}">
        <p14:creationId xmlns:p14="http://schemas.microsoft.com/office/powerpoint/2010/main" val="1211236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21</a:t>
            </a:fld>
            <a:endParaRPr lang="en-US" dirty="0"/>
          </a:p>
        </p:txBody>
      </p:sp>
    </p:spTree>
    <p:extLst>
      <p:ext uri="{BB962C8B-B14F-4D97-AF65-F5344CB8AC3E}">
        <p14:creationId xmlns:p14="http://schemas.microsoft.com/office/powerpoint/2010/main" val="3420661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of this data is great and important. But I don’t want to lose sight of the real impact this work has on the individuals who took part.</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22</a:t>
            </a:fld>
            <a:endParaRPr lang="en-US" dirty="0"/>
          </a:p>
        </p:txBody>
      </p:sp>
    </p:spTree>
    <p:extLst>
      <p:ext uri="{BB962C8B-B14F-4D97-AF65-F5344CB8AC3E}">
        <p14:creationId xmlns:p14="http://schemas.microsoft.com/office/powerpoint/2010/main" val="2419487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Placeholder</a:t>
            </a:r>
            <a:r>
              <a:rPr lang="en-US" baseline="0" dirty="0" smtClean="0"/>
              <a:t> for Brian’s section</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23</a:t>
            </a:fld>
            <a:endParaRPr lang="en-US" dirty="0"/>
          </a:p>
        </p:txBody>
      </p:sp>
    </p:spTree>
    <p:extLst>
      <p:ext uri="{BB962C8B-B14F-4D97-AF65-F5344CB8AC3E}">
        <p14:creationId xmlns:p14="http://schemas.microsoft.com/office/powerpoint/2010/main" val="587236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spcAft>
                <a:spcPts val="1800"/>
              </a:spcAft>
              <a:buClr>
                <a:srgbClr val="FFD51D"/>
              </a:buClr>
              <a:buSzPct val="100000"/>
              <a:buFont typeface="Arial" panose="020B0604020202020204" pitchFamily="34" charset="0"/>
              <a:buChar char="•"/>
            </a:pPr>
            <a:r>
              <a:rPr lang="en-US" b="1" dirty="0" smtClean="0"/>
              <a:t>19</a:t>
            </a:r>
            <a:r>
              <a:rPr lang="en-US" dirty="0" smtClean="0"/>
              <a:t> Museums + </a:t>
            </a:r>
            <a:r>
              <a:rPr lang="en-US" b="1" dirty="0" smtClean="0"/>
              <a:t>1</a:t>
            </a:r>
            <a:r>
              <a:rPr lang="en-US" dirty="0" smtClean="0"/>
              <a:t> Zoo (NMAAHC, </a:t>
            </a:r>
            <a:r>
              <a:rPr lang="en-US" dirty="0" err="1" smtClean="0"/>
              <a:t>NMAfA</a:t>
            </a:r>
            <a:r>
              <a:rPr lang="en-US" dirty="0" smtClean="0"/>
              <a:t>, NASM, </a:t>
            </a:r>
            <a:r>
              <a:rPr lang="en-US" dirty="0" err="1" smtClean="0"/>
              <a:t>Udvar</a:t>
            </a:r>
            <a:r>
              <a:rPr lang="en-US" dirty="0" smtClean="0"/>
              <a:t>-Hazy, SAAM,</a:t>
            </a:r>
            <a:r>
              <a:rPr lang="en-US" baseline="0" dirty="0" smtClean="0"/>
              <a:t> NMNH, NMAI, Anacostia, </a:t>
            </a:r>
            <a:r>
              <a:rPr lang="en-US" baseline="0" dirty="0" err="1" smtClean="0"/>
              <a:t>Sackler</a:t>
            </a:r>
            <a:r>
              <a:rPr lang="en-US" baseline="0" dirty="0" smtClean="0"/>
              <a:t>, Freer, </a:t>
            </a:r>
            <a:r>
              <a:rPr lang="en-US" baseline="0" dirty="0" err="1" smtClean="0"/>
              <a:t>Hirshhorn</a:t>
            </a:r>
            <a:r>
              <a:rPr lang="en-US" baseline="0" dirty="0" smtClean="0"/>
              <a:t>, NZP, NMAH, NPG, NPM, Renwick, Castle, Arts and Industries, Cooper Hewitt)</a:t>
            </a:r>
            <a:endParaRPr lang="en-US" dirty="0" smtClean="0"/>
          </a:p>
          <a:p>
            <a:pPr marL="171450" indent="-171450">
              <a:spcBef>
                <a:spcPts val="0"/>
              </a:spcBef>
              <a:spcAft>
                <a:spcPts val="1800"/>
              </a:spcAft>
              <a:buClr>
                <a:srgbClr val="FFD51D"/>
              </a:buClr>
              <a:buSzPct val="100000"/>
              <a:buFont typeface="Arial" panose="020B0604020202020204" pitchFamily="34" charset="0"/>
              <a:buChar char="•"/>
            </a:pPr>
            <a:r>
              <a:rPr lang="en-US" b="1" dirty="0" smtClean="0"/>
              <a:t>5 </a:t>
            </a:r>
            <a:r>
              <a:rPr lang="en-US" dirty="0" smtClean="0"/>
              <a:t>Education Centers (SSEC, SITES, SCLDA, Affiliates,</a:t>
            </a:r>
            <a:r>
              <a:rPr lang="en-US" baseline="0" dirty="0" smtClean="0"/>
              <a:t> Associates)</a:t>
            </a:r>
            <a:endParaRPr lang="en-US" b="1" dirty="0" smtClean="0"/>
          </a:p>
          <a:p>
            <a:pPr marL="171450" indent="-171450">
              <a:spcBef>
                <a:spcPts val="0"/>
              </a:spcBef>
              <a:spcAft>
                <a:spcPts val="1800"/>
              </a:spcAft>
              <a:buClr>
                <a:srgbClr val="FFD51D"/>
              </a:buClr>
              <a:buSzPct val="100000"/>
              <a:buFont typeface="Arial" panose="020B0604020202020204" pitchFamily="34" charset="0"/>
              <a:buChar char="•"/>
            </a:pPr>
            <a:r>
              <a:rPr lang="en-US" b="1" dirty="0" smtClean="0"/>
              <a:t>9</a:t>
            </a:r>
            <a:r>
              <a:rPr lang="en-US" dirty="0" smtClean="0"/>
              <a:t> Research Centers (AAA, SAO, SCBI, SERC, Marine Station at Fort Pierce,</a:t>
            </a:r>
            <a:r>
              <a:rPr lang="en-US" baseline="0" dirty="0" smtClean="0"/>
              <a:t> </a:t>
            </a:r>
            <a:r>
              <a:rPr lang="en-US" dirty="0" smtClean="0"/>
              <a:t>MCI, SI Archives, SIL, STRI)</a:t>
            </a:r>
          </a:p>
          <a:p>
            <a:pPr marL="171450" indent="-171450">
              <a:spcBef>
                <a:spcPts val="0"/>
              </a:spcBef>
              <a:spcAft>
                <a:spcPts val="1800"/>
              </a:spcAft>
              <a:buClr>
                <a:srgbClr val="FFD51D"/>
              </a:buClr>
              <a:buSzPct val="100000"/>
              <a:buFont typeface="Arial" panose="020B0604020202020204" pitchFamily="34" charset="0"/>
              <a:buChar char="•"/>
            </a:pPr>
            <a:r>
              <a:rPr lang="en-US" b="1" dirty="0" smtClean="0"/>
              <a:t>200+</a:t>
            </a:r>
            <a:r>
              <a:rPr lang="en-US" dirty="0" smtClean="0"/>
              <a:t> Affiliate Museums</a:t>
            </a:r>
          </a:p>
          <a:p>
            <a:pPr marL="171450" indent="-171450">
              <a:spcBef>
                <a:spcPts val="0"/>
              </a:spcBef>
              <a:spcAft>
                <a:spcPts val="1800"/>
              </a:spcAft>
              <a:buClr>
                <a:srgbClr val="FFD51D"/>
              </a:buClr>
              <a:buSzPct val="100000"/>
              <a:buFont typeface="Arial" panose="020B0604020202020204" pitchFamily="34" charset="0"/>
              <a:buChar char="•"/>
            </a:pPr>
            <a:r>
              <a:rPr lang="en-US" b="1" dirty="0" smtClean="0"/>
              <a:t>26.7 million </a:t>
            </a:r>
            <a:r>
              <a:rPr lang="en-US" dirty="0" smtClean="0"/>
              <a:t>visits (2015)</a:t>
            </a:r>
          </a:p>
          <a:p>
            <a:pPr marL="171450" indent="-171450">
              <a:spcBef>
                <a:spcPts val="0"/>
              </a:spcBef>
              <a:spcAft>
                <a:spcPts val="1800"/>
              </a:spcAft>
              <a:buClr>
                <a:srgbClr val="FFD51D"/>
              </a:buClr>
              <a:buSzPct val="100000"/>
              <a:buFont typeface="Arial" panose="020B0604020202020204" pitchFamily="34" charset="0"/>
              <a:buChar char="•"/>
            </a:pPr>
            <a:r>
              <a:rPr lang="en-US" b="1" dirty="0" smtClean="0"/>
              <a:t>156 million</a:t>
            </a:r>
            <a:r>
              <a:rPr lang="en-US" dirty="0" smtClean="0"/>
              <a:t> objects</a:t>
            </a:r>
            <a:r>
              <a:rPr lang="en-US" baseline="0" dirty="0" smtClean="0"/>
              <a:t> </a:t>
            </a:r>
            <a:r>
              <a:rPr lang="en-US" dirty="0" smtClean="0"/>
              <a:t>and specimens</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4</a:t>
            </a:fld>
            <a:endParaRPr lang="en-US" dirty="0"/>
          </a:p>
        </p:txBody>
      </p:sp>
    </p:spTree>
    <p:extLst>
      <p:ext uri="{BB962C8B-B14F-4D97-AF65-F5344CB8AC3E}">
        <p14:creationId xmlns:p14="http://schemas.microsoft.com/office/powerpoint/2010/main" val="977876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school programs must change </a:t>
            </a:r>
          </a:p>
          <a:p>
            <a:r>
              <a:rPr lang="en-US" dirty="0" smtClean="0"/>
              <a:t>From: providing discrete facts and concepts with limited application. (memorizing the path blood takes going through your heart</a:t>
            </a:r>
            <a:r>
              <a:rPr lang="en-US" baseline="0" dirty="0" smtClean="0"/>
              <a:t> example) </a:t>
            </a:r>
          </a:p>
          <a:p>
            <a:r>
              <a:rPr lang="en-US" dirty="0" smtClean="0"/>
              <a:t>To: blend content</a:t>
            </a:r>
            <a:r>
              <a:rPr lang="en-US" baseline="0" dirty="0" smtClean="0"/>
              <a:t>, practices, and cross cutting concepts in learning events. Students today must not only understand the what (content) but how to apply or engage with it (practices) and then how to relate it across disciplines (Transfer). If students can’t transfer that learning we aren’t doing our jobs.</a:t>
            </a:r>
          </a:p>
          <a:p>
            <a:endParaRPr lang="en-US" baseline="0" dirty="0" smtClean="0"/>
          </a:p>
          <a:p>
            <a:r>
              <a:rPr lang="en-US" baseline="0" dirty="0" smtClean="0"/>
              <a:t>#2. school programs must change </a:t>
            </a:r>
          </a:p>
          <a:p>
            <a:r>
              <a:rPr lang="en-US" baseline="0" dirty="0" smtClean="0"/>
              <a:t>From: focusing on disconnected topics with content treated as an end in itself</a:t>
            </a:r>
          </a:p>
          <a:p>
            <a:r>
              <a:rPr lang="en-US" baseline="0" dirty="0" smtClean="0"/>
              <a:t>To: engaging students in meaningful phenomena or problems that can be explained or solved through the application of content, practices, and CCCs. Students and teachers need this motivation!</a:t>
            </a:r>
          </a:p>
          <a:p>
            <a:endParaRPr lang="en-US" baseline="0" dirty="0" smtClean="0"/>
          </a:p>
          <a:p>
            <a:r>
              <a:rPr lang="en-US" baseline="0" dirty="0" smtClean="0"/>
              <a:t>#3: school programs must change </a:t>
            </a:r>
          </a:p>
          <a:p>
            <a:r>
              <a:rPr lang="en-US" baseline="0" dirty="0" smtClean="0"/>
              <a:t>From: presenting engineering design and the nature of science as supplemental or disconnected from science learning. </a:t>
            </a:r>
          </a:p>
          <a:p>
            <a:r>
              <a:rPr lang="en-US" baseline="0" dirty="0" smtClean="0"/>
              <a:t>To: incorporating learning experiences of content and practices that are engineering focused throughout a learning unit or module. Many resources out there miss the mark on this point.</a:t>
            </a:r>
          </a:p>
          <a:p>
            <a:endParaRPr lang="en-US" baseline="0" dirty="0" smtClean="0"/>
          </a:p>
          <a:p>
            <a:r>
              <a:rPr lang="en-US" baseline="0" dirty="0" smtClean="0"/>
              <a:t>#4: School programs must change </a:t>
            </a:r>
          </a:p>
          <a:p>
            <a:r>
              <a:rPr lang="en-US" baseline="0" dirty="0" smtClean="0"/>
              <a:t>From: a curriculum that lacks a coherence in knowledge and experiences. They do not scaffold the practices and CCC missing the essential skills and transfer </a:t>
            </a:r>
          </a:p>
          <a:p>
            <a:r>
              <a:rPr lang="en-US" baseline="0" dirty="0" smtClean="0"/>
              <a:t>To: coherent learning progressions for knowledge AND skills. You can’t expect a 5</a:t>
            </a:r>
            <a:r>
              <a:rPr lang="en-US" baseline="30000" dirty="0" smtClean="0"/>
              <a:t>th</a:t>
            </a:r>
            <a:r>
              <a:rPr lang="en-US" baseline="0" dirty="0" smtClean="0"/>
              <a:t> grader to develop a use a model unless they have EXPERIENCED it in grades 1,2,3, or 4!</a:t>
            </a:r>
          </a:p>
          <a:p>
            <a:endParaRPr lang="en-US" baseline="0" dirty="0" smtClean="0"/>
          </a:p>
          <a:p>
            <a:r>
              <a:rPr lang="en-US" baseline="0" dirty="0" smtClean="0"/>
              <a:t>#5 Schools programs must change</a:t>
            </a:r>
          </a:p>
          <a:p>
            <a:r>
              <a:rPr lang="en-US" baseline="0" dirty="0" smtClean="0"/>
              <a:t>From: providing siloes knowledge that students learn in isolation</a:t>
            </a:r>
          </a:p>
          <a:p>
            <a:r>
              <a:rPr lang="en-US" baseline="0" dirty="0" smtClean="0"/>
              <a:t>To: providing science learning experiences for students that are interconnected like the way we learn. List a few numbers that have relevance in other content areas to prove this point. 3.14, 365, </a:t>
            </a:r>
            <a:endParaRPr lang="en-US"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25</a:t>
            </a:fld>
            <a:endParaRPr lang="en-US" dirty="0"/>
          </a:p>
        </p:txBody>
      </p:sp>
    </p:spTree>
    <p:extLst>
      <p:ext uri="{BB962C8B-B14F-4D97-AF65-F5344CB8AC3E}">
        <p14:creationId xmlns:p14="http://schemas.microsoft.com/office/powerpoint/2010/main" val="2789565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1106488" y="674688"/>
            <a:ext cx="4495800" cy="337343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2" name="Shape 472"/>
          <p:cNvSpPr txBox="1">
            <a:spLocks noGrp="1"/>
          </p:cNvSpPr>
          <p:nvPr>
            <p:ph type="body" idx="1"/>
          </p:nvPr>
        </p:nvSpPr>
        <p:spPr>
          <a:xfrm>
            <a:off x="670893" y="4272197"/>
            <a:ext cx="5367129" cy="404734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473" name="Shape 473"/>
          <p:cNvSpPr txBox="1">
            <a:spLocks noGrp="1"/>
          </p:cNvSpPr>
          <p:nvPr>
            <p:ph type="dt" idx="10"/>
          </p:nvPr>
        </p:nvSpPr>
        <p:spPr>
          <a:xfrm>
            <a:off x="3800165" y="1"/>
            <a:ext cx="2907195" cy="449705"/>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5/14/15</a:t>
            </a:r>
          </a:p>
        </p:txBody>
      </p:sp>
      <p:sp>
        <p:nvSpPr>
          <p:cNvPr id="474" name="Shape 474"/>
          <p:cNvSpPr txBox="1">
            <a:spLocks noGrp="1"/>
          </p:cNvSpPr>
          <p:nvPr>
            <p:ph type="ftr" idx="11"/>
          </p:nvPr>
        </p:nvSpPr>
        <p:spPr>
          <a:xfrm>
            <a:off x="1" y="8542833"/>
            <a:ext cx="2907195" cy="449705"/>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5" name="Shape 475"/>
          <p:cNvSpPr txBox="1">
            <a:spLocks noGrp="1"/>
          </p:cNvSpPr>
          <p:nvPr>
            <p:ph type="sldNum" idx="12"/>
          </p:nvPr>
        </p:nvSpPr>
        <p:spPr>
          <a:xfrm>
            <a:off x="3800165" y="8542833"/>
            <a:ext cx="2907195" cy="449705"/>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Tx/>
                <a:buSzPct val="25000"/>
                <a:buFontTx/>
                <a:buNone/>
                <a:tabLst/>
                <a:defRPr/>
              </a:pPr>
              <a:t>27</a:t>
            </a:fld>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6" name="Shape 476"/>
          <p:cNvSpPr txBox="1">
            <a:spLocks noGrp="1"/>
          </p:cNvSpPr>
          <p:nvPr>
            <p:ph type="hdr" idx="3"/>
          </p:nvPr>
        </p:nvSpPr>
        <p:spPr>
          <a:xfrm>
            <a:off x="1" y="1"/>
            <a:ext cx="2907195" cy="449705"/>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06932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30</a:t>
            </a:fld>
            <a:endParaRPr lang="en-US" dirty="0"/>
          </a:p>
        </p:txBody>
      </p:sp>
    </p:spTree>
    <p:extLst>
      <p:ext uri="{BB962C8B-B14F-4D97-AF65-F5344CB8AC3E}">
        <p14:creationId xmlns:p14="http://schemas.microsoft.com/office/powerpoint/2010/main" val="3562268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35</a:t>
            </a:fld>
            <a:endParaRPr lang="en-US" dirty="0"/>
          </a:p>
        </p:txBody>
      </p:sp>
    </p:spTree>
    <p:extLst>
      <p:ext uri="{BB962C8B-B14F-4D97-AF65-F5344CB8AC3E}">
        <p14:creationId xmlns:p14="http://schemas.microsoft.com/office/powerpoint/2010/main" val="4181381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489386"/>
            <a:ext cx="5732949" cy="4568148"/>
          </a:xfrm>
        </p:spPr>
        <p:txBody>
          <a:bodyPr>
            <a:normAutofit/>
          </a:bodyPr>
          <a:lstStyle/>
          <a:p>
            <a:pPr marL="0" indent="0">
              <a:buFont typeface="Arial" panose="020B0604020202020204" pitchFamily="34" charset="0"/>
              <a:buNone/>
            </a:pPr>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5</a:t>
            </a:fld>
            <a:endParaRPr lang="en-US" dirty="0"/>
          </a:p>
        </p:txBody>
      </p:sp>
    </p:spTree>
    <p:extLst>
      <p:ext uri="{BB962C8B-B14F-4D97-AF65-F5344CB8AC3E}">
        <p14:creationId xmlns:p14="http://schemas.microsoft.com/office/powerpoint/2010/main" val="4184320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0" dirty="0" smtClean="0"/>
              <a:t>We believe teachers should engage in authentic STEM experiences with real scientists.</a:t>
            </a:r>
          </a:p>
          <a:p>
            <a:pPr defTabSz="931774">
              <a:defRPr/>
            </a:pPr>
            <a:r>
              <a:rPr lang="en-US" i="0" dirty="0" smtClean="0"/>
              <a:t>We believe</a:t>
            </a:r>
            <a:r>
              <a:rPr lang="en-US" i="0" baseline="0" dirty="0" smtClean="0"/>
              <a:t> students should engage with authentic STEM experiences both in and out of school.</a:t>
            </a:r>
            <a:endParaRPr lang="en-US" i="0" dirty="0" smtClean="0"/>
          </a:p>
        </p:txBody>
      </p:sp>
      <p:sp>
        <p:nvSpPr>
          <p:cNvPr id="4" name="Footer Placeholder 3"/>
          <p:cNvSpPr>
            <a:spLocks noGrp="1"/>
          </p:cNvSpPr>
          <p:nvPr>
            <p:ph type="ftr" sz="quarter" idx="10"/>
          </p:nvPr>
        </p:nvSpPr>
        <p:spPr/>
        <p:txBody>
          <a:bodyPr/>
          <a:lstStyle/>
          <a:p>
            <a:endParaRPr lang="en-US" dirty="0">
              <a:solidFill>
                <a:prstClr val="black"/>
              </a:solidFill>
            </a:endParaRPr>
          </a:p>
        </p:txBody>
      </p:sp>
      <p:sp>
        <p:nvSpPr>
          <p:cNvPr id="5" name="Slide Number Placeholder 4"/>
          <p:cNvSpPr>
            <a:spLocks noGrp="1"/>
          </p:cNvSpPr>
          <p:nvPr>
            <p:ph type="sldNum" sz="quarter" idx="11"/>
          </p:nvPr>
        </p:nvSpPr>
        <p:spPr/>
        <p:txBody>
          <a:bodyPr/>
          <a:lstStyle/>
          <a:p>
            <a:fld id="{1399807D-D128-4837-BF84-5EA633F317A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154805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Everything we do is rooted in research and centered around our mission to transform teaching and learning of science and ultimately increase student achievement.</a:t>
            </a:r>
          </a:p>
          <a:p>
            <a:endParaRPr lang="en-US" baseline="0" dirty="0" smtClean="0"/>
          </a:p>
          <a:p>
            <a:r>
              <a:rPr lang="en-US" baseline="0" dirty="0" smtClean="0"/>
              <a:t>The LASER model, that middle tier, is the foundation for all of our products and services.</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7</a:t>
            </a:fld>
            <a:endParaRPr lang="en-US" dirty="0"/>
          </a:p>
        </p:txBody>
      </p:sp>
    </p:spTree>
    <p:extLst>
      <p:ext uri="{BB962C8B-B14F-4D97-AF65-F5344CB8AC3E}">
        <p14:creationId xmlns:p14="http://schemas.microsoft.com/office/powerpoint/2010/main" val="3781315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Another visual representation</a:t>
            </a:r>
            <a:r>
              <a:rPr lang="en-US" baseline="0" dirty="0" smtClean="0"/>
              <a:t> of our LASER model, which better illustrates the interconnectedness of the 5 pillars, all stemming from a local vision.</a:t>
            </a:r>
            <a:endParaRPr lang="en-US"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8</a:t>
            </a:fld>
            <a:endParaRPr lang="en-US" dirty="0"/>
          </a:p>
        </p:txBody>
      </p:sp>
    </p:spTree>
    <p:extLst>
      <p:ext uri="{BB962C8B-B14F-4D97-AF65-F5344CB8AC3E}">
        <p14:creationId xmlns:p14="http://schemas.microsoft.com/office/powerpoint/2010/main" val="2383442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10</a:t>
            </a:fld>
            <a:endParaRPr lang="en-US" dirty="0"/>
          </a:p>
        </p:txBody>
      </p:sp>
    </p:spTree>
    <p:extLst>
      <p:ext uri="{BB962C8B-B14F-4D97-AF65-F5344CB8AC3E}">
        <p14:creationId xmlns:p14="http://schemas.microsoft.com/office/powerpoint/2010/main" val="2547448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as a quick reminder, this is the model we were validating</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11</a:t>
            </a:fld>
            <a:endParaRPr lang="en-US" dirty="0"/>
          </a:p>
        </p:txBody>
      </p:sp>
    </p:spTree>
    <p:extLst>
      <p:ext uri="{BB962C8B-B14F-4D97-AF65-F5344CB8AC3E}">
        <p14:creationId xmlns:p14="http://schemas.microsoft.com/office/powerpoint/2010/main" val="3806281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Bottom line: CREP’s focus in its program assessment was</a:t>
            </a:r>
            <a:r>
              <a:rPr lang="en-US" baseline="0" dirty="0" smtClean="0"/>
              <a:t> on student achievement.</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399807D-D128-4837-BF84-5EA633F317AE}" type="slidenum">
              <a:rPr lang="en-US" smtClean="0"/>
              <a:pPr/>
              <a:t>12</a:t>
            </a:fld>
            <a:endParaRPr lang="en-US" dirty="0"/>
          </a:p>
        </p:txBody>
      </p:sp>
    </p:spTree>
    <p:extLst>
      <p:ext uri="{BB962C8B-B14F-4D97-AF65-F5344CB8AC3E}">
        <p14:creationId xmlns:p14="http://schemas.microsoft.com/office/powerpoint/2010/main" val="1890005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D51D"/>
        </a:solidFill>
        <a:effectLst/>
      </p:bgPr>
    </p:bg>
    <p:spTree>
      <p:nvGrpSpPr>
        <p:cNvPr id="1" name=""/>
        <p:cNvGrpSpPr/>
        <p:nvPr/>
      </p:nvGrpSpPr>
      <p:grpSpPr>
        <a:xfrm>
          <a:off x="0" y="0"/>
          <a:ext cx="0" cy="0"/>
          <a:chOff x="0" y="0"/>
          <a:chExt cx="0" cy="0"/>
        </a:xfrm>
      </p:grpSpPr>
      <p:sp>
        <p:nvSpPr>
          <p:cNvPr id="7" name="Rectangle 6"/>
          <p:cNvSpPr/>
          <p:nvPr/>
        </p:nvSpPr>
        <p:spPr>
          <a:xfrm>
            <a:off x="0" y="4179722"/>
            <a:ext cx="6400800" cy="62087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82">
              <a:solidFill>
                <a:prstClr val="white"/>
              </a:solidFill>
            </a:endParaRPr>
          </a:p>
        </p:txBody>
      </p:sp>
      <p:sp>
        <p:nvSpPr>
          <p:cNvPr id="11" name="Rectangle 10"/>
          <p:cNvSpPr/>
          <p:nvPr/>
        </p:nvSpPr>
        <p:spPr>
          <a:xfrm>
            <a:off x="2026920" y="4230929"/>
            <a:ext cx="4373880" cy="49926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882">
              <a:solidFill>
                <a:prstClr val="white"/>
              </a:solidFill>
            </a:endParaRPr>
          </a:p>
        </p:txBody>
      </p:sp>
      <p:sp>
        <p:nvSpPr>
          <p:cNvPr id="8" name="Title 7"/>
          <p:cNvSpPr>
            <a:spLocks noGrp="1"/>
          </p:cNvSpPr>
          <p:nvPr>
            <p:ph type="ctrTitle"/>
          </p:nvPr>
        </p:nvSpPr>
        <p:spPr>
          <a:xfrm>
            <a:off x="1653540" y="2827020"/>
            <a:ext cx="4533900" cy="1280160"/>
          </a:xfrm>
          <a:prstGeom prst="rect">
            <a:avLst/>
          </a:prstGeom>
        </p:spPr>
        <p:txBody>
          <a:bodyPr anchor="b"/>
          <a:lstStyle>
            <a:lvl1pPr>
              <a:defRPr b="1" cap="all" baseline="0">
                <a:solidFill>
                  <a:schemeClr val="bg1"/>
                </a:solidFil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2026920" y="4235026"/>
            <a:ext cx="4373880" cy="480060"/>
          </a:xfrm>
          <a:prstGeom prst="rect">
            <a:avLst/>
          </a:prstGeom>
        </p:spPr>
        <p:txBody>
          <a:bodyPr anchor="ctr"/>
          <a:lstStyle>
            <a:lvl1pPr marL="0" indent="0" algn="l">
              <a:buNone/>
              <a:defRPr sz="1960">
                <a:solidFill>
                  <a:srgbClr val="FFFFFF"/>
                </a:solidFill>
              </a:defRPr>
            </a:lvl1pPr>
            <a:lvl2pPr marL="320040" indent="0" algn="ctr">
              <a:buNone/>
            </a:lvl2pPr>
            <a:lvl3pPr marL="640080" indent="0" algn="ctr">
              <a:buNone/>
            </a:lvl3pPr>
            <a:lvl4pPr marL="960120" indent="0" algn="ctr">
              <a:buNone/>
            </a:lvl4pPr>
            <a:lvl5pPr marL="1280160" indent="0" algn="ctr">
              <a:buNone/>
            </a:lvl5pPr>
            <a:lvl6pPr marL="1600200" indent="0" algn="ctr">
              <a:buNone/>
            </a:lvl6pPr>
            <a:lvl7pPr marL="1920240" indent="0" algn="ctr">
              <a:buNone/>
            </a:lvl7pPr>
            <a:lvl8pPr marL="2240280" indent="0" algn="ctr">
              <a:buNone/>
            </a:lvl8pPr>
            <a:lvl9pPr marL="2560320" indent="0" algn="ctr">
              <a:buNone/>
            </a:lvl9pPr>
          </a:lstStyle>
          <a:p>
            <a:r>
              <a:rPr lang="en-US" dirty="0" smtClean="0"/>
              <a:t>Click to edit Master subtitle style</a:t>
            </a:r>
            <a:endParaRPr lang="en-US" dirty="0"/>
          </a:p>
        </p:txBody>
      </p:sp>
      <p:sp>
        <p:nvSpPr>
          <p:cNvPr id="17" name="Footer Placeholder 16"/>
          <p:cNvSpPr>
            <a:spLocks noGrp="1"/>
          </p:cNvSpPr>
          <p:nvPr>
            <p:ph type="ftr" sz="quarter" idx="11"/>
          </p:nvPr>
        </p:nvSpPr>
        <p:spPr>
          <a:xfrm>
            <a:off x="1459775" y="165577"/>
            <a:ext cx="4107180" cy="255588"/>
          </a:xfrm>
          <a:prstGeom prst="rect">
            <a:avLst/>
          </a:prstGeom>
        </p:spPr>
        <p:txBody>
          <a:bodyPr/>
          <a:lstStyle>
            <a:lvl1pPr algn="r">
              <a:defRPr>
                <a:solidFill>
                  <a:schemeClr val="tx2"/>
                </a:solidFill>
              </a:defRPr>
            </a:lvl1pPr>
          </a:lstStyle>
          <a:p>
            <a:endParaRPr lang="en-US" dirty="0">
              <a:solidFill>
                <a:srgbClr val="EBDDC3"/>
              </a:solidFill>
            </a:endParaRPr>
          </a:p>
        </p:txBody>
      </p:sp>
      <p:sp>
        <p:nvSpPr>
          <p:cNvPr id="29" name="Slide Number Placeholder 28"/>
          <p:cNvSpPr>
            <a:spLocks noGrp="1"/>
          </p:cNvSpPr>
          <p:nvPr>
            <p:ph type="sldNum" sz="quarter" idx="12"/>
          </p:nvPr>
        </p:nvSpPr>
        <p:spPr>
          <a:xfrm>
            <a:off x="5600700" y="160020"/>
            <a:ext cx="586740" cy="266700"/>
          </a:xfrm>
          <a:prstGeom prst="rect">
            <a:avLst/>
          </a:prstGeom>
        </p:spPr>
        <p:txBody>
          <a:bodyPr/>
          <a:lstStyle>
            <a:lvl1pPr>
              <a:defRPr>
                <a:solidFill>
                  <a:schemeClr val="tx2"/>
                </a:solidFill>
              </a:defRPr>
            </a:lvl1pPr>
          </a:lstStyle>
          <a:p>
            <a:fld id="{8F82E0A0-C266-4798-8C8F-B9F91E9DA37E}" type="slidenum">
              <a:rPr lang="en-US" smtClean="0">
                <a:solidFill>
                  <a:srgbClr val="EBDDC3"/>
                </a:solidFill>
              </a:rPr>
              <a:pPr/>
              <a:t>‹#›</a:t>
            </a:fld>
            <a:endParaRPr lang="en-US" dirty="0">
              <a:solidFill>
                <a:srgbClr val="EBDDC3"/>
              </a:solidFill>
            </a:endParaRPr>
          </a:p>
        </p:txBody>
      </p:sp>
      <p:pic>
        <p:nvPicPr>
          <p:cNvPr id="12" name="Picture 1" descr="S:\COMMON3-ndrive\6_EXECUTIVE OFFICE FOLDERS\BHackley\NewSSECLogoForBernadette-02-19-2013\NewB-FlushL-Block-SunA.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641" y="4282548"/>
            <a:ext cx="1838599" cy="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489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taffContacts">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338329" y="1015334"/>
            <a:ext cx="1143000" cy="1210985"/>
          </a:xfrm>
          <a:prstGeom prst="rect">
            <a:avLst/>
          </a:prstGeom>
        </p:spPr>
        <p:txBody>
          <a:bodyPr anchor="t"/>
          <a:lstStyle>
            <a:lvl1pPr marL="0" indent="0">
              <a:buNone/>
              <a:defRPr sz="1800"/>
            </a:lvl1pPr>
            <a:lvl2pPr marL="320046" indent="0">
              <a:buNone/>
              <a:defRPr sz="1960"/>
            </a:lvl2pPr>
            <a:lvl3pPr marL="640093" indent="0">
              <a:buNone/>
              <a:defRPr sz="1680"/>
            </a:lvl3pPr>
            <a:lvl4pPr marL="960139" indent="0">
              <a:buNone/>
              <a:defRPr sz="1400"/>
            </a:lvl4pPr>
            <a:lvl5pPr marL="1280186" indent="0">
              <a:buNone/>
              <a:defRPr sz="1400"/>
            </a:lvl5pPr>
            <a:lvl6pPr marL="1600232" indent="0">
              <a:buNone/>
              <a:defRPr sz="1400"/>
            </a:lvl6pPr>
            <a:lvl7pPr marL="1920279" indent="0">
              <a:buNone/>
              <a:defRPr sz="1400"/>
            </a:lvl7pPr>
            <a:lvl8pPr marL="2240325" indent="0">
              <a:buNone/>
              <a:defRPr sz="1400"/>
            </a:lvl8pPr>
            <a:lvl9pPr marL="2560371" indent="0">
              <a:buNone/>
              <a:defRPr sz="1400"/>
            </a:lvl9pPr>
          </a:lstStyle>
          <a:p>
            <a:r>
              <a:rPr lang="en-US" dirty="0" smtClean="0"/>
              <a:t>Click to add headshot</a:t>
            </a:r>
            <a:endParaRPr lang="en-US" dirty="0"/>
          </a:p>
        </p:txBody>
      </p:sp>
      <p:sp>
        <p:nvSpPr>
          <p:cNvPr id="10" name="Rectangle 9"/>
          <p:cNvSpPr/>
          <p:nvPr userDrawn="1"/>
        </p:nvSpPr>
        <p:spPr>
          <a:xfrm>
            <a:off x="338328" y="709868"/>
            <a:ext cx="6062472" cy="182880"/>
          </a:xfrm>
          <a:prstGeom prst="rect">
            <a:avLst/>
          </a:prstGeom>
          <a:solidFill>
            <a:srgbClr val="0592A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9329" y="4379737"/>
            <a:ext cx="1371600" cy="394448"/>
          </a:xfrm>
          <a:prstGeom prst="rect">
            <a:avLst/>
          </a:prstGeom>
        </p:spPr>
      </p:pic>
      <p:sp>
        <p:nvSpPr>
          <p:cNvPr id="12" name="Date Placeholder 3"/>
          <p:cNvSpPr txBox="1">
            <a:spLocks/>
          </p:cNvSpPr>
          <p:nvPr userDrawn="1"/>
        </p:nvSpPr>
        <p:spPr>
          <a:xfrm>
            <a:off x="0" y="4670846"/>
            <a:ext cx="2324866" cy="137160"/>
          </a:xfrm>
          <a:prstGeom prst="rect">
            <a:avLst/>
          </a:prstGeom>
        </p:spPr>
        <p:txBody>
          <a:bodyPr vert="horz" lIns="45720" tIns="0" rIns="45720" bIns="27432" rtlCol="0" anchor="b" anchorCtr="0"/>
          <a:lstStyle>
            <a:defPPr>
              <a:defRPr lang="en-US"/>
            </a:defPPr>
            <a:lvl1pPr marL="0" algn="l" defTabSz="4572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t>©2017 Smithsonian Science Education Center </a:t>
            </a:r>
            <a:endParaRPr lang="en-US" sz="800" dirty="0"/>
          </a:p>
        </p:txBody>
      </p:sp>
      <p:sp>
        <p:nvSpPr>
          <p:cNvPr id="18" name="TextBox 17"/>
          <p:cNvSpPr txBox="1"/>
          <p:nvPr userDrawn="1"/>
        </p:nvSpPr>
        <p:spPr bwMode="gray">
          <a:xfrm>
            <a:off x="338326" y="3372181"/>
            <a:ext cx="5103687" cy="215444"/>
          </a:xfrm>
          <a:prstGeom prst="rect">
            <a:avLst/>
          </a:prstGeom>
          <a:noFill/>
        </p:spPr>
        <p:txBody>
          <a:bodyPr wrap="square" lIns="0" tIns="0" rIns="0" bIns="0" rtlCol="0">
            <a:spAutoFit/>
          </a:bodyPr>
          <a:lstStyle/>
          <a:p>
            <a:pPr>
              <a:spcBef>
                <a:spcPts val="500"/>
              </a:spcBef>
            </a:pPr>
            <a:r>
              <a:rPr lang="en-US" sz="1400" dirty="0" smtClean="0">
                <a:latin typeface="Arial" panose="020B0604020202020204" pitchFamily="34" charset="0"/>
                <a:cs typeface="Arial" panose="020B0604020202020204" pitchFamily="34" charset="0"/>
              </a:rPr>
              <a:t>Connect with the Smithsonian Science Education Center</a:t>
            </a:r>
          </a:p>
        </p:txBody>
      </p:sp>
      <p:sp>
        <p:nvSpPr>
          <p:cNvPr id="19" name="TextBox 18"/>
          <p:cNvSpPr txBox="1"/>
          <p:nvPr userDrawn="1"/>
        </p:nvSpPr>
        <p:spPr bwMode="gray">
          <a:xfrm>
            <a:off x="666962" y="4159361"/>
            <a:ext cx="1657904" cy="138499"/>
          </a:xfrm>
          <a:prstGeom prst="rect">
            <a:avLst/>
          </a:prstGeom>
          <a:noFill/>
        </p:spPr>
        <p:txBody>
          <a:bodyPr wrap="square" lIns="0" tIns="0" rIns="0" bIns="0" rtlCol="0">
            <a:spAutoFit/>
          </a:bodyPr>
          <a:lstStyle/>
          <a:p>
            <a:pPr>
              <a:spcBef>
                <a:spcPts val="500"/>
              </a:spcBef>
            </a:pPr>
            <a:r>
              <a:rPr lang="en-US" sz="900" dirty="0" smtClean="0">
                <a:latin typeface="Arial" panose="020B0604020202020204" pitchFamily="34" charset="0"/>
                <a:cs typeface="Arial" panose="020B0604020202020204" pitchFamily="34" charset="0"/>
              </a:rPr>
              <a:t>twitter.com/</a:t>
            </a:r>
            <a:r>
              <a:rPr lang="en-US" sz="900" dirty="0" err="1" smtClean="0">
                <a:latin typeface="Arial" panose="020B0604020202020204" pitchFamily="34" charset="0"/>
                <a:cs typeface="Arial" panose="020B0604020202020204" pitchFamily="34" charset="0"/>
              </a:rPr>
              <a:t>SmithsonianScie</a:t>
            </a:r>
            <a:endParaRPr lang="en-US" sz="900" dirty="0" smtClean="0">
              <a:latin typeface="Arial" panose="020B0604020202020204" pitchFamily="34" charset="0"/>
              <a:cs typeface="Arial" panose="020B0604020202020204" pitchFamily="34" charset="0"/>
            </a:endParaRPr>
          </a:p>
        </p:txBody>
      </p:sp>
      <p:sp>
        <p:nvSpPr>
          <p:cNvPr id="20" name="Rectangle 19"/>
          <p:cNvSpPr/>
          <p:nvPr userDrawn="1"/>
        </p:nvSpPr>
        <p:spPr bwMode="gray">
          <a:xfrm>
            <a:off x="666962" y="3761280"/>
            <a:ext cx="2901861" cy="230832"/>
          </a:xfrm>
          <a:prstGeom prst="rect">
            <a:avLst/>
          </a:prstGeom>
        </p:spPr>
        <p:txBody>
          <a:bodyPr wrap="square" lIns="0">
            <a:spAutoFit/>
          </a:bodyPr>
          <a:lstStyle/>
          <a:p>
            <a:pPr>
              <a:spcBef>
                <a:spcPts val="500"/>
              </a:spcBef>
            </a:pPr>
            <a:r>
              <a:rPr lang="en-US" sz="900" dirty="0" smtClean="0">
                <a:latin typeface="Arial" panose="020B0604020202020204" pitchFamily="34" charset="0"/>
                <a:cs typeface="Arial" panose="020B0604020202020204" pitchFamily="34" charset="0"/>
              </a:rPr>
              <a:t>facebook.com/</a:t>
            </a:r>
            <a:r>
              <a:rPr lang="en-US" sz="900" dirty="0" err="1" smtClean="0">
                <a:latin typeface="Arial" panose="020B0604020202020204" pitchFamily="34" charset="0"/>
                <a:cs typeface="Arial" panose="020B0604020202020204" pitchFamily="34" charset="0"/>
              </a:rPr>
              <a:t>SmithsonianScienceEducation</a:t>
            </a:r>
            <a:r>
              <a:rPr lang="en-US" sz="900" baseline="0" dirty="0" err="1" smtClean="0">
                <a:latin typeface="Arial" panose="020B0604020202020204" pitchFamily="34" charset="0"/>
                <a:cs typeface="Arial" panose="020B0604020202020204" pitchFamily="34" charset="0"/>
              </a:rPr>
              <a:t>Center</a:t>
            </a:r>
            <a:endParaRPr lang="en-US" sz="900" dirty="0">
              <a:latin typeface="Arial" panose="020B0604020202020204" pitchFamily="34" charset="0"/>
              <a:cs typeface="Arial" panose="020B0604020202020204" pitchFamily="34" charset="0"/>
            </a:endParaRPr>
          </a:p>
        </p:txBody>
      </p:sp>
      <p:grpSp>
        <p:nvGrpSpPr>
          <p:cNvPr id="21" name="Group 20"/>
          <p:cNvGrpSpPr>
            <a:grpSpLocks noChangeAspect="1"/>
          </p:cNvGrpSpPr>
          <p:nvPr userDrawn="1"/>
        </p:nvGrpSpPr>
        <p:grpSpPr>
          <a:xfrm>
            <a:off x="338325" y="3768418"/>
            <a:ext cx="201168" cy="201168"/>
            <a:chOff x="373063" y="1203325"/>
            <a:chExt cx="1908175" cy="1908175"/>
          </a:xfrm>
        </p:grpSpPr>
        <p:sp>
          <p:nvSpPr>
            <p:cNvPr id="22" name="Freeform 5"/>
            <p:cNvSpPr>
              <a:spLocks/>
            </p:cNvSpPr>
            <p:nvPr/>
          </p:nvSpPr>
          <p:spPr bwMode="auto">
            <a:xfrm>
              <a:off x="373063" y="1203325"/>
              <a:ext cx="1908175" cy="1908175"/>
            </a:xfrm>
            <a:custGeom>
              <a:avLst/>
              <a:gdLst>
                <a:gd name="T0" fmla="*/ 1995 w 1995"/>
                <a:gd name="T1" fmla="*/ 997 h 1995"/>
                <a:gd name="T2" fmla="*/ 1995 w 1995"/>
                <a:gd name="T3" fmla="*/ 997 h 1995"/>
                <a:gd name="T4" fmla="*/ 997 w 1995"/>
                <a:gd name="T5" fmla="*/ 1995 h 1995"/>
                <a:gd name="T6" fmla="*/ 0 w 1995"/>
                <a:gd name="T7" fmla="*/ 997 h 1995"/>
                <a:gd name="T8" fmla="*/ 997 w 1995"/>
                <a:gd name="T9" fmla="*/ 0 h 1995"/>
                <a:gd name="T10" fmla="*/ 1995 w 1995"/>
                <a:gd name="T11" fmla="*/ 997 h 1995"/>
              </a:gdLst>
              <a:ahLst/>
              <a:cxnLst>
                <a:cxn ang="0">
                  <a:pos x="T0" y="T1"/>
                </a:cxn>
                <a:cxn ang="0">
                  <a:pos x="T2" y="T3"/>
                </a:cxn>
                <a:cxn ang="0">
                  <a:pos x="T4" y="T5"/>
                </a:cxn>
                <a:cxn ang="0">
                  <a:pos x="T6" y="T7"/>
                </a:cxn>
                <a:cxn ang="0">
                  <a:pos x="T8" y="T9"/>
                </a:cxn>
                <a:cxn ang="0">
                  <a:pos x="T10" y="T11"/>
                </a:cxn>
              </a:cxnLst>
              <a:rect l="0" t="0" r="r" b="b"/>
              <a:pathLst>
                <a:path w="1995" h="1995">
                  <a:moveTo>
                    <a:pt x="1995" y="997"/>
                  </a:moveTo>
                  <a:lnTo>
                    <a:pt x="1995" y="997"/>
                  </a:lnTo>
                  <a:cubicBezTo>
                    <a:pt x="1995" y="1548"/>
                    <a:pt x="1548" y="1995"/>
                    <a:pt x="997" y="1995"/>
                  </a:cubicBezTo>
                  <a:cubicBezTo>
                    <a:pt x="446" y="1995"/>
                    <a:pt x="0" y="1548"/>
                    <a:pt x="0" y="997"/>
                  </a:cubicBezTo>
                  <a:cubicBezTo>
                    <a:pt x="0" y="446"/>
                    <a:pt x="446" y="0"/>
                    <a:pt x="997" y="0"/>
                  </a:cubicBezTo>
                  <a:cubicBezTo>
                    <a:pt x="1548" y="0"/>
                    <a:pt x="1995" y="446"/>
                    <a:pt x="1995" y="997"/>
                  </a:cubicBezTo>
                  <a:close/>
                </a:path>
              </a:pathLst>
            </a:custGeom>
            <a:solidFill>
              <a:srgbClr val="75359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3" name="Freeform 6"/>
            <p:cNvSpPr>
              <a:spLocks/>
            </p:cNvSpPr>
            <p:nvPr/>
          </p:nvSpPr>
          <p:spPr bwMode="auto">
            <a:xfrm>
              <a:off x="1028701" y="1517650"/>
              <a:ext cx="595313" cy="1276350"/>
            </a:xfrm>
            <a:custGeom>
              <a:avLst/>
              <a:gdLst>
                <a:gd name="T0" fmla="*/ 414 w 622"/>
                <a:gd name="T1" fmla="*/ 437 h 1334"/>
                <a:gd name="T2" fmla="*/ 414 w 622"/>
                <a:gd name="T3" fmla="*/ 437 h 1334"/>
                <a:gd name="T4" fmla="*/ 622 w 622"/>
                <a:gd name="T5" fmla="*/ 437 h 1334"/>
                <a:gd name="T6" fmla="*/ 598 w 622"/>
                <a:gd name="T7" fmla="*/ 667 h 1334"/>
                <a:gd name="T8" fmla="*/ 414 w 622"/>
                <a:gd name="T9" fmla="*/ 667 h 1334"/>
                <a:gd name="T10" fmla="*/ 414 w 622"/>
                <a:gd name="T11" fmla="*/ 1334 h 1334"/>
                <a:gd name="T12" fmla="*/ 138 w 622"/>
                <a:gd name="T13" fmla="*/ 1334 h 1334"/>
                <a:gd name="T14" fmla="*/ 138 w 622"/>
                <a:gd name="T15" fmla="*/ 667 h 1334"/>
                <a:gd name="T16" fmla="*/ 0 w 622"/>
                <a:gd name="T17" fmla="*/ 667 h 1334"/>
                <a:gd name="T18" fmla="*/ 0 w 622"/>
                <a:gd name="T19" fmla="*/ 437 h 1334"/>
                <a:gd name="T20" fmla="*/ 138 w 622"/>
                <a:gd name="T21" fmla="*/ 437 h 1334"/>
                <a:gd name="T22" fmla="*/ 138 w 622"/>
                <a:gd name="T23" fmla="*/ 299 h 1334"/>
                <a:gd name="T24" fmla="*/ 208 w 622"/>
                <a:gd name="T25" fmla="*/ 76 h 1334"/>
                <a:gd name="T26" fmla="*/ 437 w 622"/>
                <a:gd name="T27" fmla="*/ 0 h 1334"/>
                <a:gd name="T28" fmla="*/ 620 w 622"/>
                <a:gd name="T29" fmla="*/ 0 h 1334"/>
                <a:gd name="T30" fmla="*/ 620 w 622"/>
                <a:gd name="T31" fmla="*/ 230 h 1334"/>
                <a:gd name="T32" fmla="*/ 505 w 622"/>
                <a:gd name="T33" fmla="*/ 230 h 1334"/>
                <a:gd name="T34" fmla="*/ 455 w 622"/>
                <a:gd name="T35" fmla="*/ 235 h 1334"/>
                <a:gd name="T36" fmla="*/ 427 w 622"/>
                <a:gd name="T37" fmla="*/ 254 h 1334"/>
                <a:gd name="T38" fmla="*/ 416 w 622"/>
                <a:gd name="T39" fmla="*/ 282 h 1334"/>
                <a:gd name="T40" fmla="*/ 414 w 622"/>
                <a:gd name="T41" fmla="*/ 322 h 1334"/>
                <a:gd name="T42" fmla="*/ 414 w 622"/>
                <a:gd name="T43" fmla="*/ 437 h 1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2" h="1334">
                  <a:moveTo>
                    <a:pt x="414" y="437"/>
                  </a:moveTo>
                  <a:lnTo>
                    <a:pt x="414" y="437"/>
                  </a:lnTo>
                  <a:lnTo>
                    <a:pt x="622" y="437"/>
                  </a:lnTo>
                  <a:lnTo>
                    <a:pt x="598" y="667"/>
                  </a:lnTo>
                  <a:lnTo>
                    <a:pt x="414" y="667"/>
                  </a:lnTo>
                  <a:lnTo>
                    <a:pt x="414" y="1334"/>
                  </a:lnTo>
                  <a:lnTo>
                    <a:pt x="138" y="1334"/>
                  </a:lnTo>
                  <a:lnTo>
                    <a:pt x="138" y="667"/>
                  </a:lnTo>
                  <a:lnTo>
                    <a:pt x="0" y="667"/>
                  </a:lnTo>
                  <a:lnTo>
                    <a:pt x="0" y="437"/>
                  </a:lnTo>
                  <a:lnTo>
                    <a:pt x="138" y="437"/>
                  </a:lnTo>
                  <a:lnTo>
                    <a:pt x="138" y="299"/>
                  </a:lnTo>
                  <a:cubicBezTo>
                    <a:pt x="138" y="201"/>
                    <a:pt x="161" y="126"/>
                    <a:pt x="208" y="76"/>
                  </a:cubicBezTo>
                  <a:cubicBezTo>
                    <a:pt x="254" y="25"/>
                    <a:pt x="330" y="0"/>
                    <a:pt x="437" y="0"/>
                  </a:cubicBezTo>
                  <a:lnTo>
                    <a:pt x="620" y="0"/>
                  </a:lnTo>
                  <a:lnTo>
                    <a:pt x="620" y="230"/>
                  </a:lnTo>
                  <a:lnTo>
                    <a:pt x="505" y="230"/>
                  </a:lnTo>
                  <a:cubicBezTo>
                    <a:pt x="484" y="230"/>
                    <a:pt x="468" y="232"/>
                    <a:pt x="455" y="235"/>
                  </a:cubicBezTo>
                  <a:cubicBezTo>
                    <a:pt x="442" y="239"/>
                    <a:pt x="433" y="245"/>
                    <a:pt x="427" y="254"/>
                  </a:cubicBezTo>
                  <a:cubicBezTo>
                    <a:pt x="422" y="263"/>
                    <a:pt x="418" y="273"/>
                    <a:pt x="416" y="282"/>
                  </a:cubicBezTo>
                  <a:cubicBezTo>
                    <a:pt x="415" y="292"/>
                    <a:pt x="414" y="305"/>
                    <a:pt x="414" y="322"/>
                  </a:cubicBezTo>
                  <a:lnTo>
                    <a:pt x="414" y="43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grpSp>
        <p:nvGrpSpPr>
          <p:cNvPr id="24" name="Group 23"/>
          <p:cNvGrpSpPr>
            <a:grpSpLocks noChangeAspect="1"/>
          </p:cNvGrpSpPr>
          <p:nvPr userDrawn="1"/>
        </p:nvGrpSpPr>
        <p:grpSpPr>
          <a:xfrm>
            <a:off x="337571" y="4120331"/>
            <a:ext cx="201001" cy="201168"/>
            <a:chOff x="3629025" y="1957388"/>
            <a:chExt cx="1908175" cy="1909763"/>
          </a:xfrm>
        </p:grpSpPr>
        <p:sp>
          <p:nvSpPr>
            <p:cNvPr id="25" name="Freeform 15"/>
            <p:cNvSpPr>
              <a:spLocks/>
            </p:cNvSpPr>
            <p:nvPr/>
          </p:nvSpPr>
          <p:spPr bwMode="auto">
            <a:xfrm>
              <a:off x="3629025" y="1957388"/>
              <a:ext cx="1908175" cy="1909763"/>
            </a:xfrm>
            <a:custGeom>
              <a:avLst/>
              <a:gdLst>
                <a:gd name="T0" fmla="*/ 1995 w 1995"/>
                <a:gd name="T1" fmla="*/ 998 h 1995"/>
                <a:gd name="T2" fmla="*/ 1995 w 1995"/>
                <a:gd name="T3" fmla="*/ 998 h 1995"/>
                <a:gd name="T4" fmla="*/ 997 w 1995"/>
                <a:gd name="T5" fmla="*/ 1995 h 1995"/>
                <a:gd name="T6" fmla="*/ 0 w 1995"/>
                <a:gd name="T7" fmla="*/ 998 h 1995"/>
                <a:gd name="T8" fmla="*/ 997 w 1995"/>
                <a:gd name="T9" fmla="*/ 0 h 1995"/>
                <a:gd name="T10" fmla="*/ 1995 w 1995"/>
                <a:gd name="T11" fmla="*/ 998 h 1995"/>
              </a:gdLst>
              <a:ahLst/>
              <a:cxnLst>
                <a:cxn ang="0">
                  <a:pos x="T0" y="T1"/>
                </a:cxn>
                <a:cxn ang="0">
                  <a:pos x="T2" y="T3"/>
                </a:cxn>
                <a:cxn ang="0">
                  <a:pos x="T4" y="T5"/>
                </a:cxn>
                <a:cxn ang="0">
                  <a:pos x="T6" y="T7"/>
                </a:cxn>
                <a:cxn ang="0">
                  <a:pos x="T8" y="T9"/>
                </a:cxn>
                <a:cxn ang="0">
                  <a:pos x="T10" y="T11"/>
                </a:cxn>
              </a:cxnLst>
              <a:rect l="0" t="0" r="r" b="b"/>
              <a:pathLst>
                <a:path w="1995" h="1995">
                  <a:moveTo>
                    <a:pt x="1995" y="998"/>
                  </a:moveTo>
                  <a:lnTo>
                    <a:pt x="1995" y="998"/>
                  </a:lnTo>
                  <a:cubicBezTo>
                    <a:pt x="1995" y="1548"/>
                    <a:pt x="1548" y="1995"/>
                    <a:pt x="997" y="1995"/>
                  </a:cubicBezTo>
                  <a:cubicBezTo>
                    <a:pt x="447" y="1995"/>
                    <a:pt x="0" y="1548"/>
                    <a:pt x="0" y="998"/>
                  </a:cubicBezTo>
                  <a:cubicBezTo>
                    <a:pt x="0" y="447"/>
                    <a:pt x="447" y="0"/>
                    <a:pt x="997" y="0"/>
                  </a:cubicBezTo>
                  <a:cubicBezTo>
                    <a:pt x="1548" y="0"/>
                    <a:pt x="1995" y="447"/>
                    <a:pt x="1995" y="998"/>
                  </a:cubicBezTo>
                  <a:close/>
                </a:path>
              </a:pathLst>
            </a:custGeom>
            <a:solidFill>
              <a:srgbClr val="75359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Freeform 16"/>
            <p:cNvSpPr>
              <a:spLocks/>
            </p:cNvSpPr>
            <p:nvPr/>
          </p:nvSpPr>
          <p:spPr bwMode="auto">
            <a:xfrm>
              <a:off x="4079875" y="2462213"/>
              <a:ext cx="1108075" cy="898525"/>
            </a:xfrm>
            <a:custGeom>
              <a:avLst/>
              <a:gdLst>
                <a:gd name="T0" fmla="*/ 1157 w 1157"/>
                <a:gd name="T1" fmla="*/ 111 h 939"/>
                <a:gd name="T2" fmla="*/ 1157 w 1157"/>
                <a:gd name="T3" fmla="*/ 111 h 939"/>
                <a:gd name="T4" fmla="*/ 1038 w 1157"/>
                <a:gd name="T5" fmla="*/ 234 h 939"/>
                <a:gd name="T6" fmla="*/ 1039 w 1157"/>
                <a:gd name="T7" fmla="*/ 265 h 939"/>
                <a:gd name="T8" fmla="*/ 1011 w 1157"/>
                <a:gd name="T9" fmla="*/ 455 h 939"/>
                <a:gd name="T10" fmla="*/ 926 w 1157"/>
                <a:gd name="T11" fmla="*/ 638 h 939"/>
                <a:gd name="T12" fmla="*/ 791 w 1157"/>
                <a:gd name="T13" fmla="*/ 792 h 939"/>
                <a:gd name="T14" fmla="*/ 602 w 1157"/>
                <a:gd name="T15" fmla="*/ 899 h 939"/>
                <a:gd name="T16" fmla="*/ 364 w 1157"/>
                <a:gd name="T17" fmla="*/ 939 h 939"/>
                <a:gd name="T18" fmla="*/ 0 w 1157"/>
                <a:gd name="T19" fmla="*/ 833 h 939"/>
                <a:gd name="T20" fmla="*/ 58 w 1157"/>
                <a:gd name="T21" fmla="*/ 836 h 939"/>
                <a:gd name="T22" fmla="*/ 352 w 1157"/>
                <a:gd name="T23" fmla="*/ 735 h 939"/>
                <a:gd name="T24" fmla="*/ 214 w 1157"/>
                <a:gd name="T25" fmla="*/ 687 h 939"/>
                <a:gd name="T26" fmla="*/ 130 w 1157"/>
                <a:gd name="T27" fmla="*/ 570 h 939"/>
                <a:gd name="T28" fmla="*/ 175 w 1157"/>
                <a:gd name="T29" fmla="*/ 574 h 939"/>
                <a:gd name="T30" fmla="*/ 238 w 1157"/>
                <a:gd name="T31" fmla="*/ 566 h 939"/>
                <a:gd name="T32" fmla="*/ 101 w 1157"/>
                <a:gd name="T33" fmla="*/ 484 h 939"/>
                <a:gd name="T34" fmla="*/ 47 w 1157"/>
                <a:gd name="T35" fmla="*/ 333 h 939"/>
                <a:gd name="T36" fmla="*/ 47 w 1157"/>
                <a:gd name="T37" fmla="*/ 330 h 939"/>
                <a:gd name="T38" fmla="*/ 155 w 1157"/>
                <a:gd name="T39" fmla="*/ 360 h 939"/>
                <a:gd name="T40" fmla="*/ 77 w 1157"/>
                <a:gd name="T41" fmla="*/ 276 h 939"/>
                <a:gd name="T42" fmla="*/ 49 w 1157"/>
                <a:gd name="T43" fmla="*/ 163 h 939"/>
                <a:gd name="T44" fmla="*/ 81 w 1157"/>
                <a:gd name="T45" fmla="*/ 43 h 939"/>
                <a:gd name="T46" fmla="*/ 297 w 1157"/>
                <a:gd name="T47" fmla="*/ 218 h 939"/>
                <a:gd name="T48" fmla="*/ 570 w 1157"/>
                <a:gd name="T49" fmla="*/ 291 h 939"/>
                <a:gd name="T50" fmla="*/ 564 w 1157"/>
                <a:gd name="T51" fmla="*/ 237 h 939"/>
                <a:gd name="T52" fmla="*/ 634 w 1157"/>
                <a:gd name="T53" fmla="*/ 69 h 939"/>
                <a:gd name="T54" fmla="*/ 801 w 1157"/>
                <a:gd name="T55" fmla="*/ 0 h 939"/>
                <a:gd name="T56" fmla="*/ 975 w 1157"/>
                <a:gd name="T57" fmla="*/ 75 h 939"/>
                <a:gd name="T58" fmla="*/ 1125 w 1157"/>
                <a:gd name="T59" fmla="*/ 17 h 939"/>
                <a:gd name="T60" fmla="*/ 1021 w 1157"/>
                <a:gd name="T61" fmla="*/ 148 h 939"/>
                <a:gd name="T62" fmla="*/ 1157 w 1157"/>
                <a:gd name="T63" fmla="*/ 111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7" h="939">
                  <a:moveTo>
                    <a:pt x="1157" y="111"/>
                  </a:moveTo>
                  <a:lnTo>
                    <a:pt x="1157" y="111"/>
                  </a:lnTo>
                  <a:cubicBezTo>
                    <a:pt x="1124" y="159"/>
                    <a:pt x="1085" y="200"/>
                    <a:pt x="1038" y="234"/>
                  </a:cubicBezTo>
                  <a:cubicBezTo>
                    <a:pt x="1039" y="241"/>
                    <a:pt x="1039" y="251"/>
                    <a:pt x="1039" y="265"/>
                  </a:cubicBezTo>
                  <a:cubicBezTo>
                    <a:pt x="1039" y="328"/>
                    <a:pt x="1030" y="392"/>
                    <a:pt x="1011" y="455"/>
                  </a:cubicBezTo>
                  <a:cubicBezTo>
                    <a:pt x="993" y="519"/>
                    <a:pt x="964" y="579"/>
                    <a:pt x="926" y="638"/>
                  </a:cubicBezTo>
                  <a:cubicBezTo>
                    <a:pt x="888" y="696"/>
                    <a:pt x="843" y="747"/>
                    <a:pt x="791" y="792"/>
                  </a:cubicBezTo>
                  <a:cubicBezTo>
                    <a:pt x="739" y="837"/>
                    <a:pt x="675" y="873"/>
                    <a:pt x="602" y="899"/>
                  </a:cubicBezTo>
                  <a:cubicBezTo>
                    <a:pt x="528" y="926"/>
                    <a:pt x="449" y="939"/>
                    <a:pt x="364" y="939"/>
                  </a:cubicBezTo>
                  <a:cubicBezTo>
                    <a:pt x="232" y="939"/>
                    <a:pt x="110" y="904"/>
                    <a:pt x="0" y="833"/>
                  </a:cubicBezTo>
                  <a:cubicBezTo>
                    <a:pt x="18" y="835"/>
                    <a:pt x="37" y="836"/>
                    <a:pt x="58" y="836"/>
                  </a:cubicBezTo>
                  <a:cubicBezTo>
                    <a:pt x="168" y="836"/>
                    <a:pt x="266" y="802"/>
                    <a:pt x="352" y="735"/>
                  </a:cubicBezTo>
                  <a:cubicBezTo>
                    <a:pt x="301" y="734"/>
                    <a:pt x="255" y="718"/>
                    <a:pt x="214" y="687"/>
                  </a:cubicBezTo>
                  <a:cubicBezTo>
                    <a:pt x="173" y="657"/>
                    <a:pt x="145" y="618"/>
                    <a:pt x="130" y="570"/>
                  </a:cubicBezTo>
                  <a:cubicBezTo>
                    <a:pt x="146" y="573"/>
                    <a:pt x="161" y="574"/>
                    <a:pt x="175" y="574"/>
                  </a:cubicBezTo>
                  <a:cubicBezTo>
                    <a:pt x="196" y="574"/>
                    <a:pt x="217" y="571"/>
                    <a:pt x="238" y="566"/>
                  </a:cubicBezTo>
                  <a:cubicBezTo>
                    <a:pt x="183" y="554"/>
                    <a:pt x="137" y="527"/>
                    <a:pt x="101" y="484"/>
                  </a:cubicBezTo>
                  <a:cubicBezTo>
                    <a:pt x="65" y="441"/>
                    <a:pt x="47" y="390"/>
                    <a:pt x="47" y="333"/>
                  </a:cubicBezTo>
                  <a:lnTo>
                    <a:pt x="47" y="330"/>
                  </a:lnTo>
                  <a:cubicBezTo>
                    <a:pt x="81" y="349"/>
                    <a:pt x="116" y="359"/>
                    <a:pt x="155" y="360"/>
                  </a:cubicBezTo>
                  <a:cubicBezTo>
                    <a:pt x="122" y="339"/>
                    <a:pt x="97" y="310"/>
                    <a:pt x="77" y="276"/>
                  </a:cubicBezTo>
                  <a:cubicBezTo>
                    <a:pt x="58" y="241"/>
                    <a:pt x="49" y="203"/>
                    <a:pt x="49" y="163"/>
                  </a:cubicBezTo>
                  <a:cubicBezTo>
                    <a:pt x="49" y="120"/>
                    <a:pt x="60" y="80"/>
                    <a:pt x="81" y="43"/>
                  </a:cubicBezTo>
                  <a:cubicBezTo>
                    <a:pt x="140" y="116"/>
                    <a:pt x="212" y="174"/>
                    <a:pt x="297" y="218"/>
                  </a:cubicBezTo>
                  <a:cubicBezTo>
                    <a:pt x="382" y="262"/>
                    <a:pt x="473" y="286"/>
                    <a:pt x="570" y="291"/>
                  </a:cubicBezTo>
                  <a:cubicBezTo>
                    <a:pt x="566" y="273"/>
                    <a:pt x="564" y="254"/>
                    <a:pt x="564" y="237"/>
                  </a:cubicBezTo>
                  <a:cubicBezTo>
                    <a:pt x="564" y="171"/>
                    <a:pt x="587" y="115"/>
                    <a:pt x="634" y="69"/>
                  </a:cubicBezTo>
                  <a:cubicBezTo>
                    <a:pt x="680" y="23"/>
                    <a:pt x="736" y="0"/>
                    <a:pt x="801" y="0"/>
                  </a:cubicBezTo>
                  <a:cubicBezTo>
                    <a:pt x="870" y="0"/>
                    <a:pt x="928" y="25"/>
                    <a:pt x="975" y="75"/>
                  </a:cubicBezTo>
                  <a:cubicBezTo>
                    <a:pt x="1028" y="64"/>
                    <a:pt x="1078" y="45"/>
                    <a:pt x="1125" y="17"/>
                  </a:cubicBezTo>
                  <a:cubicBezTo>
                    <a:pt x="1107" y="74"/>
                    <a:pt x="1072" y="117"/>
                    <a:pt x="1021" y="148"/>
                  </a:cubicBezTo>
                  <a:cubicBezTo>
                    <a:pt x="1066" y="143"/>
                    <a:pt x="1112" y="131"/>
                    <a:pt x="1157" y="111"/>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cxnSp>
        <p:nvCxnSpPr>
          <p:cNvPr id="27" name="Straight Connector 26"/>
          <p:cNvCxnSpPr/>
          <p:nvPr userDrawn="1"/>
        </p:nvCxnSpPr>
        <p:spPr bwMode="gray">
          <a:xfrm>
            <a:off x="315914" y="3620702"/>
            <a:ext cx="5768975" cy="0"/>
          </a:xfrm>
          <a:prstGeom prst="line">
            <a:avLst/>
          </a:prstGeom>
          <a:ln w="1270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8" name="Text Placeholder 6"/>
          <p:cNvSpPr>
            <a:spLocks noGrp="1"/>
          </p:cNvSpPr>
          <p:nvPr>
            <p:ph type="body" sz="quarter" idx="15" hasCustomPrompt="1"/>
          </p:nvPr>
        </p:nvSpPr>
        <p:spPr>
          <a:xfrm>
            <a:off x="338328" y="2291105"/>
            <a:ext cx="2468880" cy="182880"/>
          </a:xfrm>
          <a:prstGeom prst="rect">
            <a:avLst/>
          </a:prstGeom>
        </p:spPr>
        <p:txBody>
          <a:bodyPr lIns="0"/>
          <a:lstStyle>
            <a:lvl1pPr marL="0" indent="0">
              <a:buNone/>
              <a:defRPr sz="1200" b="1" i="0"/>
            </a:lvl1pPr>
          </a:lstStyle>
          <a:p>
            <a:pPr lvl="0"/>
            <a:r>
              <a:rPr lang="en-US" dirty="0" smtClean="0"/>
              <a:t>Contact Name</a:t>
            </a:r>
          </a:p>
        </p:txBody>
      </p:sp>
      <p:sp>
        <p:nvSpPr>
          <p:cNvPr id="29" name="Text Placeholder 6"/>
          <p:cNvSpPr>
            <a:spLocks noGrp="1"/>
          </p:cNvSpPr>
          <p:nvPr>
            <p:ph type="body" sz="quarter" idx="14" hasCustomPrompt="1"/>
          </p:nvPr>
        </p:nvSpPr>
        <p:spPr>
          <a:xfrm>
            <a:off x="338328" y="2511738"/>
            <a:ext cx="2468880" cy="182880"/>
          </a:xfrm>
          <a:prstGeom prst="rect">
            <a:avLst/>
          </a:prstGeom>
        </p:spPr>
        <p:txBody>
          <a:bodyPr lIns="0"/>
          <a:lstStyle>
            <a:lvl1pPr marL="0" indent="0">
              <a:buNone/>
              <a:defRPr sz="1200" b="0" i="1"/>
            </a:lvl1pPr>
          </a:lstStyle>
          <a:p>
            <a:pPr lvl="0"/>
            <a:r>
              <a:rPr lang="en-US" dirty="0" smtClean="0"/>
              <a:t>Title</a:t>
            </a:r>
          </a:p>
        </p:txBody>
      </p:sp>
      <p:sp>
        <p:nvSpPr>
          <p:cNvPr id="30" name="Text Placeholder 6"/>
          <p:cNvSpPr>
            <a:spLocks noGrp="1"/>
          </p:cNvSpPr>
          <p:nvPr>
            <p:ph type="body" sz="quarter" idx="16" hasCustomPrompt="1"/>
          </p:nvPr>
        </p:nvSpPr>
        <p:spPr>
          <a:xfrm>
            <a:off x="338326" y="2725947"/>
            <a:ext cx="2468880" cy="182880"/>
          </a:xfrm>
          <a:prstGeom prst="rect">
            <a:avLst/>
          </a:prstGeom>
        </p:spPr>
        <p:txBody>
          <a:bodyPr lIns="0"/>
          <a:lstStyle>
            <a:lvl1pPr marL="0" indent="0">
              <a:buNone/>
              <a:defRPr sz="1200" b="0" i="0"/>
            </a:lvl1pPr>
          </a:lstStyle>
          <a:p>
            <a:pPr lvl="0"/>
            <a:r>
              <a:rPr lang="en-US" dirty="0" smtClean="0"/>
              <a:t>xxxx@si.edu</a:t>
            </a:r>
            <a:endParaRPr lang="en-US" dirty="0"/>
          </a:p>
        </p:txBody>
      </p:sp>
      <p:sp>
        <p:nvSpPr>
          <p:cNvPr id="31" name="Picture Placeholder 2"/>
          <p:cNvSpPr>
            <a:spLocks noGrp="1" noChangeAspect="1"/>
          </p:cNvSpPr>
          <p:nvPr>
            <p:ph type="pic" idx="17" hasCustomPrompt="1"/>
          </p:nvPr>
        </p:nvSpPr>
        <p:spPr>
          <a:xfrm>
            <a:off x="3495612" y="1033325"/>
            <a:ext cx="1156427" cy="1207008"/>
          </a:xfrm>
          <a:prstGeom prst="rect">
            <a:avLst/>
          </a:prstGeom>
        </p:spPr>
        <p:txBody>
          <a:bodyPr anchor="t"/>
          <a:lstStyle>
            <a:lvl1pPr marL="0" indent="0">
              <a:buNone/>
              <a:defRPr sz="1800"/>
            </a:lvl1pPr>
            <a:lvl2pPr marL="320046" indent="0">
              <a:buNone/>
              <a:defRPr sz="1960"/>
            </a:lvl2pPr>
            <a:lvl3pPr marL="640093" indent="0">
              <a:buNone/>
              <a:defRPr sz="1680"/>
            </a:lvl3pPr>
            <a:lvl4pPr marL="960139" indent="0">
              <a:buNone/>
              <a:defRPr sz="1400"/>
            </a:lvl4pPr>
            <a:lvl5pPr marL="1280186" indent="0">
              <a:buNone/>
              <a:defRPr sz="1400"/>
            </a:lvl5pPr>
            <a:lvl6pPr marL="1600232" indent="0">
              <a:buNone/>
              <a:defRPr sz="1400"/>
            </a:lvl6pPr>
            <a:lvl7pPr marL="1920279" indent="0">
              <a:buNone/>
              <a:defRPr sz="1400"/>
            </a:lvl7pPr>
            <a:lvl8pPr marL="2240325" indent="0">
              <a:buNone/>
              <a:defRPr sz="1400"/>
            </a:lvl8pPr>
            <a:lvl9pPr marL="2560371" indent="0">
              <a:buNone/>
              <a:defRPr sz="1400"/>
            </a:lvl9pPr>
          </a:lstStyle>
          <a:p>
            <a:r>
              <a:rPr lang="en-US" dirty="0" smtClean="0"/>
              <a:t>Click to add headshot</a:t>
            </a:r>
            <a:endParaRPr lang="en-US" dirty="0"/>
          </a:p>
        </p:txBody>
      </p:sp>
      <p:sp>
        <p:nvSpPr>
          <p:cNvPr id="32" name="Text Placeholder 6"/>
          <p:cNvSpPr>
            <a:spLocks noGrp="1"/>
          </p:cNvSpPr>
          <p:nvPr>
            <p:ph type="body" sz="quarter" idx="18" hasCustomPrompt="1"/>
          </p:nvPr>
        </p:nvSpPr>
        <p:spPr>
          <a:xfrm>
            <a:off x="3495613" y="2291105"/>
            <a:ext cx="2468880" cy="182880"/>
          </a:xfrm>
          <a:prstGeom prst="rect">
            <a:avLst/>
          </a:prstGeom>
        </p:spPr>
        <p:txBody>
          <a:bodyPr lIns="0"/>
          <a:lstStyle>
            <a:lvl1pPr marL="0" indent="0">
              <a:buNone/>
              <a:defRPr sz="1200" b="1" i="0"/>
            </a:lvl1pPr>
          </a:lstStyle>
          <a:p>
            <a:pPr lvl="0"/>
            <a:r>
              <a:rPr lang="en-US" dirty="0" smtClean="0"/>
              <a:t>Contact Name</a:t>
            </a:r>
          </a:p>
        </p:txBody>
      </p:sp>
      <p:sp>
        <p:nvSpPr>
          <p:cNvPr id="33" name="Text Placeholder 6"/>
          <p:cNvSpPr>
            <a:spLocks noGrp="1"/>
          </p:cNvSpPr>
          <p:nvPr>
            <p:ph type="body" sz="quarter" idx="19" hasCustomPrompt="1"/>
          </p:nvPr>
        </p:nvSpPr>
        <p:spPr>
          <a:xfrm>
            <a:off x="3495611" y="2511738"/>
            <a:ext cx="2468880" cy="182880"/>
          </a:xfrm>
          <a:prstGeom prst="rect">
            <a:avLst/>
          </a:prstGeom>
        </p:spPr>
        <p:txBody>
          <a:bodyPr lIns="0"/>
          <a:lstStyle>
            <a:lvl1pPr marL="0" indent="0">
              <a:buNone/>
              <a:defRPr sz="1200" b="0" i="1"/>
            </a:lvl1pPr>
          </a:lstStyle>
          <a:p>
            <a:pPr lvl="0"/>
            <a:r>
              <a:rPr lang="en-US" dirty="0" smtClean="0"/>
              <a:t>Title</a:t>
            </a:r>
          </a:p>
        </p:txBody>
      </p:sp>
      <p:sp>
        <p:nvSpPr>
          <p:cNvPr id="34" name="Text Placeholder 6"/>
          <p:cNvSpPr>
            <a:spLocks noGrp="1"/>
          </p:cNvSpPr>
          <p:nvPr>
            <p:ph type="body" sz="quarter" idx="20" hasCustomPrompt="1"/>
          </p:nvPr>
        </p:nvSpPr>
        <p:spPr>
          <a:xfrm>
            <a:off x="3495611" y="2725947"/>
            <a:ext cx="2468880" cy="182880"/>
          </a:xfrm>
          <a:prstGeom prst="rect">
            <a:avLst/>
          </a:prstGeom>
        </p:spPr>
        <p:txBody>
          <a:bodyPr lIns="0"/>
          <a:lstStyle>
            <a:lvl1pPr marL="0" indent="0">
              <a:buNone/>
              <a:defRPr sz="1200" b="0" i="0"/>
            </a:lvl1pPr>
          </a:lstStyle>
          <a:p>
            <a:pPr lvl="0"/>
            <a:r>
              <a:rPr lang="en-US" dirty="0" smtClean="0"/>
              <a:t>xxxx@si.edu</a:t>
            </a:r>
            <a:endParaRPr lang="en-US" dirty="0"/>
          </a:p>
        </p:txBody>
      </p:sp>
      <p:sp>
        <p:nvSpPr>
          <p:cNvPr id="4" name="Text Placeholder 3"/>
          <p:cNvSpPr>
            <a:spLocks noGrp="1"/>
          </p:cNvSpPr>
          <p:nvPr>
            <p:ph type="body" sz="quarter" idx="21" hasCustomPrompt="1"/>
          </p:nvPr>
        </p:nvSpPr>
        <p:spPr>
          <a:xfrm>
            <a:off x="381000" y="-2008"/>
            <a:ext cx="5705856" cy="667995"/>
          </a:xfrm>
          <a:prstGeom prst="rect">
            <a:avLst/>
          </a:prstGeom>
        </p:spPr>
        <p:txBody>
          <a:bodyPr anchor="b" anchorCtr="0"/>
          <a:lstStyle>
            <a:lvl1pPr marL="0" indent="0">
              <a:spcBef>
                <a:spcPts val="0"/>
              </a:spcBef>
              <a:buNone/>
              <a:defRPr sz="3200" b="1">
                <a:solidFill>
                  <a:srgbClr val="FFD51D"/>
                </a:solidFill>
                <a:effectLst>
                  <a:outerShdw blurRad="38100" dist="38100" dir="2700000" algn="tl">
                    <a:srgbClr val="000000">
                      <a:alpha val="43137"/>
                    </a:srgbClr>
                  </a:outerShdw>
                </a:effectLst>
              </a:defRPr>
            </a:lvl1pPr>
          </a:lstStyle>
          <a:p>
            <a:pPr lvl="0"/>
            <a:r>
              <a:rPr lang="en-US" dirty="0" smtClean="0"/>
              <a:t>Click to edit slide title</a:t>
            </a:r>
            <a:endParaRPr lang="en-US" dirty="0"/>
          </a:p>
        </p:txBody>
      </p:sp>
    </p:spTree>
    <p:extLst>
      <p:ext uri="{BB962C8B-B14F-4D97-AF65-F5344CB8AC3E}">
        <p14:creationId xmlns:p14="http://schemas.microsoft.com/office/powerpoint/2010/main" val="236261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955" y="3996865"/>
            <a:ext cx="1589794" cy="457200"/>
          </a:xfrm>
          <a:prstGeom prst="rect">
            <a:avLst/>
          </a:prstGeom>
        </p:spPr>
      </p:pic>
      <p:cxnSp>
        <p:nvCxnSpPr>
          <p:cNvPr id="10" name="Straight Connector 9"/>
          <p:cNvCxnSpPr/>
          <p:nvPr userDrawn="1"/>
        </p:nvCxnSpPr>
        <p:spPr bwMode="gray">
          <a:xfrm>
            <a:off x="2092274" y="3969432"/>
            <a:ext cx="0" cy="532222"/>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bwMode="gray">
          <a:xfrm>
            <a:off x="2242284" y="3969432"/>
            <a:ext cx="3399564" cy="530352"/>
          </a:xfrm>
          <a:prstGeom prst="rect">
            <a:avLst/>
          </a:prstGeom>
          <a:noFill/>
        </p:spPr>
        <p:txBody>
          <a:bodyPr wrap="square" lIns="0" tIns="0" rIns="0" bIns="0" rtlCol="0" anchor="ctr">
            <a:noAutofit/>
          </a:bodyPr>
          <a:lstStyle/>
          <a:p>
            <a:pPr algn="l">
              <a:lnSpc>
                <a:spcPct val="100000"/>
              </a:lnSpc>
              <a:spcBef>
                <a:spcPts val="0"/>
              </a:spcBef>
            </a:pPr>
            <a:r>
              <a:rPr lang="en-US" sz="1000" b="0" dirty="0" smtClean="0">
                <a:solidFill>
                  <a:schemeClr val="tx1"/>
                </a:solidFill>
                <a:latin typeface="Arial" panose="020B0604020202020204" pitchFamily="34" charset="0"/>
                <a:cs typeface="Arial" panose="020B0604020202020204" pitchFamily="34" charset="0"/>
              </a:rPr>
              <a:t>901 D Street SW, Suite 704-B, Washington DC 20024</a:t>
            </a:r>
          </a:p>
          <a:p>
            <a:pPr algn="l">
              <a:lnSpc>
                <a:spcPct val="100000"/>
              </a:lnSpc>
              <a:spcBef>
                <a:spcPts val="0"/>
              </a:spcBef>
            </a:pPr>
            <a:r>
              <a:rPr lang="en-US" sz="1000" b="0" dirty="0" smtClean="0">
                <a:solidFill>
                  <a:schemeClr val="tx1"/>
                </a:solidFill>
                <a:latin typeface="Arial" panose="020B0604020202020204" pitchFamily="34" charset="0"/>
                <a:cs typeface="Arial" panose="020B0604020202020204" pitchFamily="34" charset="0"/>
              </a:rPr>
              <a:t>P 202.633.2972 </a:t>
            </a:r>
            <a:r>
              <a:rPr lang="en-US" sz="1000" baseline="0" dirty="0" smtClean="0">
                <a:latin typeface="Arial" panose="020B0604020202020204" pitchFamily="34" charset="0"/>
                <a:cs typeface="Arial" panose="020B0604020202020204" pitchFamily="34" charset="0"/>
              </a:rPr>
              <a:t>│</a:t>
            </a:r>
            <a:r>
              <a:rPr lang="en-US" sz="1000" b="0" dirty="0" smtClean="0">
                <a:solidFill>
                  <a:schemeClr val="tx1"/>
                </a:solidFill>
                <a:latin typeface="Arial" panose="020B0604020202020204" pitchFamily="34" charset="0"/>
                <a:cs typeface="Arial" panose="020B0604020202020204" pitchFamily="34" charset="0"/>
              </a:rPr>
              <a:t> F 202.287.2070 </a:t>
            </a:r>
            <a:r>
              <a:rPr lang="en-US" sz="1000" dirty="0" smtClean="0">
                <a:latin typeface="Arial" panose="020B0604020202020204" pitchFamily="34" charset="0"/>
                <a:cs typeface="Arial" panose="020B0604020202020204" pitchFamily="34" charset="0"/>
              </a:rPr>
              <a:t>│</a:t>
            </a:r>
            <a:r>
              <a:rPr lang="en-US" sz="1000" b="0" dirty="0" smtClean="0">
                <a:solidFill>
                  <a:schemeClr val="tx1"/>
                </a:solidFill>
                <a:latin typeface="Arial" panose="020B0604020202020204" pitchFamily="34" charset="0"/>
                <a:cs typeface="Arial" panose="020B0604020202020204" pitchFamily="34" charset="0"/>
              </a:rPr>
              <a:t> </a:t>
            </a:r>
            <a:r>
              <a:rPr lang="en-US" sz="1000" b="1" dirty="0" smtClean="0">
                <a:solidFill>
                  <a:schemeClr val="tx1"/>
                </a:solidFill>
                <a:latin typeface="Arial" panose="020B0604020202020204" pitchFamily="34" charset="0"/>
                <a:cs typeface="Arial" panose="020B0604020202020204" pitchFamily="34" charset="0"/>
              </a:rPr>
              <a:t>ssec.si.edu</a:t>
            </a:r>
          </a:p>
        </p:txBody>
      </p:sp>
    </p:spTree>
    <p:extLst>
      <p:ext uri="{BB962C8B-B14F-4D97-AF65-F5344CB8AC3E}">
        <p14:creationId xmlns:p14="http://schemas.microsoft.com/office/powerpoint/2010/main" val="96289191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4" name="Rectangle 2"/>
          <p:cNvSpPr>
            <a:spLocks noGrp="1"/>
          </p:cNvSpPr>
          <p:nvPr>
            <p:ph type="title" hasCustomPrompt="1"/>
          </p:nvPr>
        </p:nvSpPr>
        <p:spPr>
          <a:xfrm>
            <a:off x="320040" y="192247"/>
            <a:ext cx="5760720" cy="800100"/>
          </a:xfrm>
          <a:prstGeom prst="rect">
            <a:avLst/>
          </a:prstGeom>
        </p:spPr>
        <p:txBody>
          <a:bodyPr lIns="64008" tIns="32004" rIns="64008" bIns="32004"/>
          <a:lstStyle/>
          <a:p>
            <a:r>
              <a:rPr lang="en-US" noProof="1" smtClean="0"/>
              <a:t>Click to edit Master title style</a:t>
            </a:r>
            <a:endParaRPr lang="en-US" dirty="0"/>
          </a:p>
        </p:txBody>
      </p:sp>
      <p:sp>
        <p:nvSpPr>
          <p:cNvPr id="12" name="Rectangle 3"/>
          <p:cNvSpPr>
            <a:spLocks noGrp="1"/>
          </p:cNvSpPr>
          <p:nvPr>
            <p:ph type="body" idx="1"/>
          </p:nvPr>
        </p:nvSpPr>
        <p:spPr>
          <a:xfrm>
            <a:off x="320040" y="1120140"/>
            <a:ext cx="5760720" cy="3168174"/>
          </a:xfrm>
          <a:prstGeom prst="rect">
            <a:avLst/>
          </a:prstGeom>
        </p:spPr>
        <p:txBody>
          <a:bodyPr lIns="64008" tIns="32004" rIns="64008" bIns="32004"/>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5" name="Date Placeholder 4"/>
          <p:cNvSpPr>
            <a:spLocks noGrp="1"/>
          </p:cNvSpPr>
          <p:nvPr>
            <p:ph type="dt" sz="half" idx="10"/>
          </p:nvPr>
        </p:nvSpPr>
        <p:spPr>
          <a:xfrm>
            <a:off x="320040" y="4449445"/>
            <a:ext cx="1493520" cy="255588"/>
          </a:xfrm>
          <a:prstGeom prst="rect">
            <a:avLst/>
          </a:prstGeom>
        </p:spPr>
        <p:txBody>
          <a:bodyPr lIns="64008" tIns="32004" rIns="64008" bIns="32004"/>
          <a:lstStyle/>
          <a:p>
            <a:fld id="{FAD06028-AD76-DD48-B508-48B0E2560C01}" type="datetime1">
              <a:rPr lang="en-US" smtClean="0"/>
              <a:t>11/5/2017</a:t>
            </a:fld>
            <a:endParaRPr lang="en-US" dirty="0"/>
          </a:p>
        </p:txBody>
      </p:sp>
      <p:sp>
        <p:nvSpPr>
          <p:cNvPr id="28" name="Rectangle 5"/>
          <p:cNvSpPr>
            <a:spLocks noGrp="1"/>
          </p:cNvSpPr>
          <p:nvPr>
            <p:ph type="ftr" sz="quarter" idx="11"/>
          </p:nvPr>
        </p:nvSpPr>
        <p:spPr>
          <a:xfrm>
            <a:off x="2186940" y="4449445"/>
            <a:ext cx="2026920" cy="255588"/>
          </a:xfrm>
          <a:prstGeom prst="rect">
            <a:avLst/>
          </a:prstGeom>
        </p:spPr>
        <p:txBody>
          <a:bodyPr lIns="64008" tIns="32004" rIns="64008" bIns="32004"/>
          <a:lstStyle/>
          <a:p>
            <a:endParaRPr lang="en-US" dirty="0"/>
          </a:p>
        </p:txBody>
      </p:sp>
      <p:sp>
        <p:nvSpPr>
          <p:cNvPr id="19" name="Rectangle 6"/>
          <p:cNvSpPr>
            <a:spLocks noGrp="1"/>
          </p:cNvSpPr>
          <p:nvPr>
            <p:ph type="sldNum" sz="quarter" idx="12"/>
          </p:nvPr>
        </p:nvSpPr>
        <p:spPr>
          <a:xfrm>
            <a:off x="4587240" y="4449445"/>
            <a:ext cx="1493520" cy="255588"/>
          </a:xfrm>
          <a:prstGeom prst="rect">
            <a:avLst/>
          </a:prstGeom>
        </p:spPr>
        <p:txBody>
          <a:bodyPr lIns="64008" tIns="32004" rIns="64008" bIns="32004"/>
          <a:lstStyle/>
          <a:p>
            <a:fld id="{50935222-B196-4F9B-9AEC-1292459A754A}" type="slidenum">
              <a:rPr lang="en-US" smtClean="0"/>
              <a:pPr/>
              <a:t>‹#›</a:t>
            </a:fld>
            <a:endParaRPr lang="en-US" dirty="0"/>
          </a:p>
        </p:txBody>
      </p:sp>
    </p:spTree>
    <p:extLst>
      <p:ext uri="{BB962C8B-B14F-4D97-AF65-F5344CB8AC3E}">
        <p14:creationId xmlns:p14="http://schemas.microsoft.com/office/powerpoint/2010/main" val="1935823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0040" y="192247"/>
            <a:ext cx="5760720" cy="800100"/>
          </a:xfrm>
          <a:prstGeom prst="rect">
            <a:avLst/>
          </a:prstGeom>
        </p:spPr>
        <p:txBody>
          <a:bodyPr lIns="64008" tIns="32004" rIns="64008" bIns="32004"/>
          <a:lstStyle/>
          <a:p>
            <a:r>
              <a:rPr lang="en-US"/>
              <a:t>Click to edit Master title style</a:t>
            </a:r>
          </a:p>
        </p:txBody>
      </p:sp>
      <p:sp>
        <p:nvSpPr>
          <p:cNvPr id="3" name="Content Placeholder 2"/>
          <p:cNvSpPr>
            <a:spLocks noGrp="1"/>
          </p:cNvSpPr>
          <p:nvPr>
            <p:ph sz="half" idx="1"/>
          </p:nvPr>
        </p:nvSpPr>
        <p:spPr>
          <a:xfrm>
            <a:off x="320040" y="1120140"/>
            <a:ext cx="2827020" cy="3168174"/>
          </a:xfrm>
          <a:prstGeom prst="rect">
            <a:avLst/>
          </a:prstGeom>
        </p:spPr>
        <p:txBody>
          <a:bodyPr lIns="64008" tIns="32004" rIns="64008" bIns="3200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53740" y="1120140"/>
            <a:ext cx="2827020" cy="3168174"/>
          </a:xfrm>
          <a:prstGeom prst="rect">
            <a:avLst/>
          </a:prstGeom>
        </p:spPr>
        <p:txBody>
          <a:bodyPr lIns="64008" tIns="32004" rIns="64008" bIns="3200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20040" y="4449445"/>
            <a:ext cx="1493520" cy="255588"/>
          </a:xfrm>
          <a:prstGeom prst="rect">
            <a:avLst/>
          </a:prstGeom>
        </p:spPr>
        <p:txBody>
          <a:bodyPr lIns="64008" tIns="32004" rIns="64008" bIns="32004"/>
          <a:lstStyle/>
          <a:p>
            <a:fld id="{92BC6D7B-553E-4541-831D-288EC128264B}" type="datetimeFigureOut">
              <a:rPr lang="en-US" smtClean="0"/>
              <a:pPr/>
              <a:t>11/5/2017</a:t>
            </a:fld>
            <a:endParaRPr lang="en-US"/>
          </a:p>
        </p:txBody>
      </p:sp>
      <p:sp>
        <p:nvSpPr>
          <p:cNvPr id="6" name="Footer Placeholder 5"/>
          <p:cNvSpPr>
            <a:spLocks noGrp="1"/>
          </p:cNvSpPr>
          <p:nvPr>
            <p:ph type="ftr" sz="quarter" idx="11"/>
          </p:nvPr>
        </p:nvSpPr>
        <p:spPr>
          <a:xfrm>
            <a:off x="2186940" y="4449445"/>
            <a:ext cx="2026920" cy="255588"/>
          </a:xfrm>
          <a:prstGeom prst="rect">
            <a:avLst/>
          </a:prstGeom>
        </p:spPr>
        <p:txBody>
          <a:bodyPr lIns="64008" tIns="32004" rIns="64008" bIns="32004"/>
          <a:lstStyle/>
          <a:p>
            <a:endParaRPr lang="en-US"/>
          </a:p>
        </p:txBody>
      </p:sp>
      <p:sp>
        <p:nvSpPr>
          <p:cNvPr id="7" name="Slide Number Placeholder 6"/>
          <p:cNvSpPr>
            <a:spLocks noGrp="1"/>
          </p:cNvSpPr>
          <p:nvPr>
            <p:ph type="sldNum" sz="quarter" idx="12"/>
          </p:nvPr>
        </p:nvSpPr>
        <p:spPr>
          <a:xfrm>
            <a:off x="4587240" y="4449445"/>
            <a:ext cx="1493520" cy="255588"/>
          </a:xfrm>
          <a:prstGeom prst="rect">
            <a:avLst/>
          </a:prstGeom>
        </p:spPr>
        <p:txBody>
          <a:bodyPr lIns="64008" tIns="32004" rIns="64008" bIns="32004"/>
          <a:lstStyle/>
          <a:p>
            <a:fld id="{7E960BBC-CC5D-4F32-B3BC-962FADC6D483}" type="slidenum">
              <a:rPr lang="en-US" smtClean="0"/>
              <a:pPr/>
              <a:t>‹#›</a:t>
            </a:fld>
            <a:endParaRPr lang="en-US"/>
          </a:p>
        </p:txBody>
      </p:sp>
    </p:spTree>
    <p:extLst>
      <p:ext uri="{BB962C8B-B14F-4D97-AF65-F5344CB8AC3E}">
        <p14:creationId xmlns:p14="http://schemas.microsoft.com/office/powerpoint/2010/main" val="3425452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0040" y="192247"/>
            <a:ext cx="5760720" cy="800100"/>
          </a:xfrm>
          <a:prstGeom prst="rect">
            <a:avLst/>
          </a:prstGeom>
        </p:spPr>
        <p:txBody>
          <a:bodyPr lIns="64008" tIns="32004" rIns="64008" bIns="32004"/>
          <a:lstStyle/>
          <a:p>
            <a:r>
              <a:rPr lang="en-US"/>
              <a:t>Click to edit Master title style</a:t>
            </a:r>
          </a:p>
        </p:txBody>
      </p:sp>
      <p:sp>
        <p:nvSpPr>
          <p:cNvPr id="3" name="Content Placeholder 2"/>
          <p:cNvSpPr>
            <a:spLocks noGrp="1"/>
          </p:cNvSpPr>
          <p:nvPr>
            <p:ph idx="1"/>
          </p:nvPr>
        </p:nvSpPr>
        <p:spPr>
          <a:xfrm>
            <a:off x="320040" y="1120140"/>
            <a:ext cx="5760720" cy="3168174"/>
          </a:xfrm>
          <a:prstGeom prst="rect">
            <a:avLst/>
          </a:prstGeom>
        </p:spPr>
        <p:txBody>
          <a:bodyPr lIns="64008" tIns="32004" rIns="64008" bIns="320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20040" y="4449445"/>
            <a:ext cx="1493520" cy="255588"/>
          </a:xfrm>
          <a:prstGeom prst="rect">
            <a:avLst/>
          </a:prstGeom>
        </p:spPr>
        <p:txBody>
          <a:bodyPr lIns="64008" tIns="32004" rIns="64008" bIns="32004"/>
          <a:lstStyle/>
          <a:p>
            <a:fld id="{92BC6D7B-553E-4541-831D-288EC128264B}" type="datetimeFigureOut">
              <a:rPr lang="en-US" smtClean="0"/>
              <a:pPr/>
              <a:t>11/5/2017</a:t>
            </a:fld>
            <a:endParaRPr lang="en-US"/>
          </a:p>
        </p:txBody>
      </p:sp>
      <p:sp>
        <p:nvSpPr>
          <p:cNvPr id="5" name="Footer Placeholder 4"/>
          <p:cNvSpPr>
            <a:spLocks noGrp="1"/>
          </p:cNvSpPr>
          <p:nvPr>
            <p:ph type="ftr" sz="quarter" idx="11"/>
          </p:nvPr>
        </p:nvSpPr>
        <p:spPr>
          <a:xfrm>
            <a:off x="2186940" y="4449445"/>
            <a:ext cx="2026920" cy="255588"/>
          </a:xfrm>
          <a:prstGeom prst="rect">
            <a:avLst/>
          </a:prstGeom>
        </p:spPr>
        <p:txBody>
          <a:bodyPr lIns="64008" tIns="32004" rIns="64008" bIns="32004"/>
          <a:lstStyle/>
          <a:p>
            <a:endParaRPr lang="en-US"/>
          </a:p>
        </p:txBody>
      </p:sp>
      <p:sp>
        <p:nvSpPr>
          <p:cNvPr id="6" name="Slide Number Placeholder 5"/>
          <p:cNvSpPr>
            <a:spLocks noGrp="1"/>
          </p:cNvSpPr>
          <p:nvPr>
            <p:ph type="sldNum" sz="quarter" idx="12"/>
          </p:nvPr>
        </p:nvSpPr>
        <p:spPr>
          <a:xfrm>
            <a:off x="4587240" y="4449445"/>
            <a:ext cx="1493520" cy="255588"/>
          </a:xfrm>
          <a:prstGeom prst="rect">
            <a:avLst/>
          </a:prstGeom>
        </p:spPr>
        <p:txBody>
          <a:bodyPr lIns="64008" tIns="32004" rIns="64008" bIns="32004"/>
          <a:lstStyle/>
          <a:p>
            <a:fld id="{7E960BBC-CC5D-4F32-B3BC-962FADC6D483}" type="slidenum">
              <a:rPr lang="en-US" smtClean="0"/>
              <a:pPr/>
              <a:t>‹#›</a:t>
            </a:fld>
            <a:endParaRPr lang="en-US"/>
          </a:p>
        </p:txBody>
      </p:sp>
    </p:spTree>
    <p:extLst>
      <p:ext uri="{BB962C8B-B14F-4D97-AF65-F5344CB8AC3E}">
        <p14:creationId xmlns:p14="http://schemas.microsoft.com/office/powerpoint/2010/main" val="30067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8" name="Rectangle 7"/>
          <p:cNvSpPr/>
          <p:nvPr userDrawn="1"/>
        </p:nvSpPr>
        <p:spPr>
          <a:xfrm flipH="1">
            <a:off x="0" y="970266"/>
            <a:ext cx="6400800" cy="3087005"/>
          </a:xfrm>
          <a:prstGeom prst="rect">
            <a:avLst/>
          </a:prstGeom>
          <a:solidFill>
            <a:srgbClr val="FFD8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49935" y="1363313"/>
            <a:ext cx="4040505" cy="1506502"/>
          </a:xfrm>
          <a:prstGeom prst="rect">
            <a:avLst/>
          </a:prstGeom>
        </p:spPr>
        <p:txBody>
          <a:bodyPr anchor="b">
            <a:normAutofit/>
          </a:bodyPr>
          <a:lstStyle>
            <a:lvl1pPr algn="l">
              <a:defRPr sz="3600" b="1">
                <a:solidFill>
                  <a:schemeClr val="tx1"/>
                </a:solidFill>
                <a:latin typeface="+mj-lt"/>
                <a:cs typeface="Arial" panose="020B0604020202020204" pitchFamily="34" charset="0"/>
              </a:defRPr>
            </a:lvl1pPr>
          </a:lstStyle>
          <a:p>
            <a:r>
              <a:rPr lang="en-US" dirty="0" smtClean="0"/>
              <a:t>Click to edit Presentation Title</a:t>
            </a:r>
            <a:endParaRPr lang="en-US" dirty="0"/>
          </a:p>
        </p:txBody>
      </p:sp>
      <p:sp>
        <p:nvSpPr>
          <p:cNvPr id="3" name="Subtitle 2"/>
          <p:cNvSpPr>
            <a:spLocks noGrp="1"/>
          </p:cNvSpPr>
          <p:nvPr>
            <p:ph type="subTitle" idx="1" hasCustomPrompt="1"/>
          </p:nvPr>
        </p:nvSpPr>
        <p:spPr>
          <a:xfrm>
            <a:off x="249935" y="3045808"/>
            <a:ext cx="4040505" cy="735708"/>
          </a:xfrm>
          <a:prstGeom prst="rect">
            <a:avLst/>
          </a:prstGeom>
        </p:spPr>
        <p:txBody>
          <a:bodyPr>
            <a:normAutofit/>
          </a:bodyPr>
          <a:lstStyle>
            <a:lvl1pPr marL="0" indent="0" algn="l">
              <a:buNone/>
              <a:defRPr sz="2000">
                <a:latin typeface="+mn-lt"/>
                <a:cs typeface="Arial" panose="020B0604020202020204" pitchFamily="34" charset="0"/>
              </a:defRPr>
            </a:lvl1pPr>
            <a:lvl2pPr marL="320040" indent="0" algn="ctr">
              <a:buNone/>
              <a:defRPr sz="1400"/>
            </a:lvl2pPr>
            <a:lvl3pPr marL="640080" indent="0" algn="ctr">
              <a:buNone/>
              <a:defRPr sz="1260"/>
            </a:lvl3pPr>
            <a:lvl4pPr marL="960120" indent="0" algn="ctr">
              <a:buNone/>
              <a:defRPr sz="1120"/>
            </a:lvl4pPr>
            <a:lvl5pPr marL="1280160" indent="0" algn="ctr">
              <a:buNone/>
              <a:defRPr sz="1120"/>
            </a:lvl5pPr>
            <a:lvl6pPr marL="1600200" indent="0" algn="ctr">
              <a:buNone/>
              <a:defRPr sz="1120"/>
            </a:lvl6pPr>
            <a:lvl7pPr marL="1920240" indent="0" algn="ctr">
              <a:buNone/>
              <a:defRPr sz="1120"/>
            </a:lvl7pPr>
            <a:lvl8pPr marL="2240280" indent="0" algn="ctr">
              <a:buNone/>
              <a:defRPr sz="1120"/>
            </a:lvl8pPr>
            <a:lvl9pPr marL="2560320" indent="0" algn="ctr">
              <a:buNone/>
              <a:defRPr sz="1120"/>
            </a:lvl9pPr>
          </a:lstStyle>
          <a:p>
            <a:r>
              <a:rPr lang="en-US" dirty="0" smtClean="0"/>
              <a:t>Click to edit Presentation subtitle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935" y="165509"/>
            <a:ext cx="2286000" cy="657418"/>
          </a:xfrm>
          <a:prstGeom prst="rect">
            <a:avLst/>
          </a:prstGeom>
        </p:spPr>
      </p:pic>
      <p:sp>
        <p:nvSpPr>
          <p:cNvPr id="9" name="Rectangle 8"/>
          <p:cNvSpPr/>
          <p:nvPr userDrawn="1"/>
        </p:nvSpPr>
        <p:spPr>
          <a:xfrm>
            <a:off x="2827979" y="0"/>
            <a:ext cx="3572822" cy="970266"/>
          </a:xfrm>
          <a:prstGeom prst="rect">
            <a:avLst/>
          </a:prstGeom>
          <a:solidFill>
            <a:srgbClr val="059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p:cNvSpPr txBox="1">
            <a:spLocks/>
          </p:cNvSpPr>
          <p:nvPr userDrawn="1"/>
        </p:nvSpPr>
        <p:spPr>
          <a:xfrm>
            <a:off x="0" y="4670846"/>
            <a:ext cx="2324866" cy="137160"/>
          </a:xfrm>
          <a:prstGeom prst="rect">
            <a:avLst/>
          </a:prstGeom>
        </p:spPr>
        <p:txBody>
          <a:bodyPr vert="horz" lIns="45720" tIns="0" rIns="45720" bIns="27432" rtlCol="0" anchor="b" anchorCtr="0"/>
          <a:lstStyle>
            <a:defPPr>
              <a:defRPr lang="en-US"/>
            </a:defPPr>
            <a:lvl1pPr marL="0" algn="l" defTabSz="4572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©2017 Smithsonian Science Education Center </a:t>
            </a:r>
            <a:endParaRPr lang="en-US" dirty="0"/>
          </a:p>
        </p:txBody>
      </p:sp>
      <p:sp>
        <p:nvSpPr>
          <p:cNvPr id="14" name="Rectangle 13"/>
          <p:cNvSpPr/>
          <p:nvPr userDrawn="1"/>
        </p:nvSpPr>
        <p:spPr>
          <a:xfrm>
            <a:off x="-2" y="4057271"/>
            <a:ext cx="6400801" cy="569230"/>
          </a:xfrm>
          <a:prstGeom prst="rect">
            <a:avLst/>
          </a:prstGeom>
          <a:solidFill>
            <a:srgbClr val="059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3770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 y="968902"/>
            <a:ext cx="5707380" cy="3354974"/>
          </a:xfrm>
          <a:prstGeom prst="rect">
            <a:avLst/>
          </a:prstGeom>
        </p:spPr>
        <p:txBody>
          <a:bodyPr/>
          <a:lstStyle>
            <a:lvl1pPr marL="0" indent="-365760">
              <a:lnSpc>
                <a:spcPct val="114000"/>
              </a:lnSpc>
              <a:spcBef>
                <a:spcPts val="0"/>
              </a:spcBef>
              <a:buClr>
                <a:srgbClr val="0592A5"/>
              </a:buClr>
              <a:buFont typeface="Wingdings" panose="05000000000000000000" pitchFamily="2" charset="2"/>
              <a:buChar char="q"/>
              <a:defRPr sz="2000">
                <a:latin typeface="+mn-lt"/>
                <a:cs typeface="Arial" panose="020B0604020202020204" pitchFamily="34" charset="0"/>
              </a:defRPr>
            </a:lvl1pPr>
            <a:lvl2pPr marL="639763" indent="-273050">
              <a:lnSpc>
                <a:spcPct val="114000"/>
              </a:lnSpc>
              <a:spcBef>
                <a:spcPts val="0"/>
              </a:spcBef>
              <a:buClr>
                <a:srgbClr val="FFD812"/>
              </a:buClr>
              <a:buSzPct val="125000"/>
              <a:buFont typeface="Wingdings" panose="05000000000000000000" pitchFamily="2" charset="2"/>
              <a:buChar char="§"/>
              <a:defRPr sz="1800">
                <a:latin typeface="+mn-lt"/>
                <a:cs typeface="Arial" panose="020B0604020202020204" pitchFamily="34" charset="0"/>
              </a:defRPr>
            </a:lvl2pPr>
            <a:lvl3pPr marL="914400" indent="-228600">
              <a:lnSpc>
                <a:spcPct val="114000"/>
              </a:lnSpc>
              <a:spcBef>
                <a:spcPts val="0"/>
              </a:spcBef>
              <a:buFont typeface="Wingdings" panose="05000000000000000000" pitchFamily="2" charset="2"/>
              <a:buChar char="§"/>
              <a:defRPr sz="1600">
                <a:latin typeface="+mn-lt"/>
                <a:cs typeface="Arial" panose="020B0604020202020204" pitchFamily="34" charset="0"/>
              </a:defRPr>
            </a:lvl3pPr>
            <a:lvl4pPr marL="1188720" indent="-228600">
              <a:lnSpc>
                <a:spcPct val="114000"/>
              </a:lnSpc>
              <a:spcBef>
                <a:spcPts val="0"/>
              </a:spcBef>
              <a:buClr>
                <a:srgbClr val="FFD812"/>
              </a:buClr>
              <a:buFont typeface="Wingdings" panose="05000000000000000000" pitchFamily="2" charset="2"/>
              <a:buChar char="§"/>
              <a:defRPr sz="1400">
                <a:latin typeface="+mn-lt"/>
                <a:cs typeface="Arial" panose="020B0604020202020204" pitchFamily="34" charset="0"/>
              </a:defRPr>
            </a:lvl4pPr>
            <a:lvl5pPr indent="-365760">
              <a:lnSpc>
                <a:spcPct val="114000"/>
              </a:lnSpc>
              <a:spcBef>
                <a:spcPts val="0"/>
              </a:spcBef>
              <a:defRPr sz="1200">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9328" y="4379736"/>
            <a:ext cx="1371600" cy="394448"/>
          </a:xfrm>
          <a:prstGeom prst="rect">
            <a:avLst/>
          </a:prstGeom>
        </p:spPr>
      </p:pic>
      <p:sp>
        <p:nvSpPr>
          <p:cNvPr id="9" name="Date Placeholder 3"/>
          <p:cNvSpPr txBox="1">
            <a:spLocks/>
          </p:cNvSpPr>
          <p:nvPr userDrawn="1"/>
        </p:nvSpPr>
        <p:spPr>
          <a:xfrm>
            <a:off x="0" y="4670846"/>
            <a:ext cx="2324866" cy="137160"/>
          </a:xfrm>
          <a:prstGeom prst="rect">
            <a:avLst/>
          </a:prstGeom>
        </p:spPr>
        <p:txBody>
          <a:bodyPr vert="horz" lIns="45720" tIns="0" rIns="45720" bIns="27432" rtlCol="0" anchor="b" anchorCtr="0"/>
          <a:lstStyle>
            <a:defPPr>
              <a:defRPr lang="en-US"/>
            </a:defPPr>
            <a:lvl1pPr marL="0" algn="l" defTabSz="4572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©2017 Smithsonian Science Education Center </a:t>
            </a:r>
            <a:endParaRPr lang="en-US" dirty="0"/>
          </a:p>
        </p:txBody>
      </p:sp>
      <p:sp>
        <p:nvSpPr>
          <p:cNvPr id="10" name="Text Placeholder 6"/>
          <p:cNvSpPr>
            <a:spLocks noGrp="1"/>
          </p:cNvSpPr>
          <p:nvPr>
            <p:ph type="body" sz="quarter" idx="28" hasCustomPrompt="1"/>
          </p:nvPr>
        </p:nvSpPr>
        <p:spPr bwMode="gray">
          <a:xfrm>
            <a:off x="-1" y="4390123"/>
            <a:ext cx="4343401" cy="230832"/>
          </a:xfrm>
          <a:prstGeom prst="rect">
            <a:avLst/>
          </a:prstGeom>
        </p:spPr>
        <p:txBody>
          <a:bodyPr lIns="0" rIns="0" bIns="0" anchor="b" anchorCtr="0"/>
          <a:lstStyle>
            <a:lvl1pPr marL="91440" indent="-91440">
              <a:spcBef>
                <a:spcPts val="100"/>
              </a:spcBef>
              <a:buFont typeface="+mj-lt"/>
              <a:buAutoNum type="arabicPeriod"/>
              <a:defRPr sz="900"/>
            </a:lvl1pPr>
            <a:lvl2pPr marL="114300" indent="0">
              <a:spcBef>
                <a:spcPts val="0"/>
              </a:spcBef>
              <a:buNone/>
              <a:defRPr sz="500"/>
            </a:lvl2pPr>
            <a:lvl3pPr marL="228600" indent="0">
              <a:spcBef>
                <a:spcPts val="0"/>
              </a:spcBef>
              <a:buNone/>
              <a:defRPr sz="500"/>
            </a:lvl3pPr>
            <a:lvl4pPr marL="342900" indent="0">
              <a:spcBef>
                <a:spcPts val="0"/>
              </a:spcBef>
              <a:buNone/>
              <a:defRPr sz="500"/>
            </a:lvl4pPr>
            <a:lvl5pPr marL="457200" indent="0">
              <a:spcBef>
                <a:spcPts val="0"/>
              </a:spcBef>
              <a:buNone/>
              <a:defRPr sz="500"/>
            </a:lvl5pPr>
          </a:lstStyle>
          <a:p>
            <a:pPr lvl="0"/>
            <a:r>
              <a:rPr lang="en-US" dirty="0" smtClean="0"/>
              <a:t>Click to add footnote. Numbers appear automatically (no additional space or tab needed). Use a period at the end of each footnote. Stretch the box to the right as needed.</a:t>
            </a:r>
          </a:p>
        </p:txBody>
      </p:sp>
      <p:sp>
        <p:nvSpPr>
          <p:cNvPr id="11" name="Title Placeholder 21"/>
          <p:cNvSpPr>
            <a:spLocks noGrp="1"/>
          </p:cNvSpPr>
          <p:nvPr>
            <p:ph type="title" hasCustomPrompt="1"/>
          </p:nvPr>
        </p:nvSpPr>
        <p:spPr>
          <a:xfrm>
            <a:off x="426720" y="38100"/>
            <a:ext cx="5707380" cy="693420"/>
          </a:xfrm>
          <a:prstGeom prst="rect">
            <a:avLst/>
          </a:prstGeom>
        </p:spPr>
        <p:txBody>
          <a:bodyPr vert="horz" anchor="ctr">
            <a:normAutofit/>
          </a:bodyPr>
          <a:lstStyle>
            <a:lvl1pPr>
              <a:defRPr sz="3200" b="1">
                <a:solidFill>
                  <a:srgbClr val="FFD51D"/>
                </a:solidFill>
                <a:effectLst>
                  <a:outerShdw blurRad="38100" dist="38100" dir="2700000" algn="tl">
                    <a:srgbClr val="000000">
                      <a:alpha val="43137"/>
                    </a:srgbClr>
                  </a:outerShdw>
                </a:effectLst>
              </a:defRPr>
            </a:lvl1pPr>
          </a:lstStyle>
          <a:p>
            <a:r>
              <a:rPr lang="en-US" dirty="0" smtClean="0"/>
              <a:t>Click to edit slide title</a:t>
            </a:r>
            <a:endParaRPr lang="en-US" dirty="0"/>
          </a:p>
        </p:txBody>
      </p:sp>
      <p:sp>
        <p:nvSpPr>
          <p:cNvPr id="7" name="Rectangle 6"/>
          <p:cNvSpPr/>
          <p:nvPr userDrawn="1"/>
        </p:nvSpPr>
        <p:spPr>
          <a:xfrm>
            <a:off x="338328" y="709867"/>
            <a:ext cx="6062472" cy="182880"/>
          </a:xfrm>
          <a:prstGeom prst="rect">
            <a:avLst/>
          </a:prstGeom>
          <a:solidFill>
            <a:srgbClr val="0592A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latin typeface="+mn-lt"/>
              <a:cs typeface="Arial" panose="020B0604020202020204" pitchFamily="34" charset="0"/>
            </a:endParaRPr>
          </a:p>
        </p:txBody>
      </p:sp>
    </p:spTree>
    <p:extLst>
      <p:ext uri="{BB962C8B-B14F-4D97-AF65-F5344CB8AC3E}">
        <p14:creationId xmlns:p14="http://schemas.microsoft.com/office/powerpoint/2010/main" val="421686160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512">
          <p15:clr>
            <a:srgbClr val="FBAE40"/>
          </p15:clr>
        </p15:guide>
        <p15:guide id="2" pos="20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 No Footnote">
    <p:spTree>
      <p:nvGrpSpPr>
        <p:cNvPr id="1" name=""/>
        <p:cNvGrpSpPr/>
        <p:nvPr/>
      </p:nvGrpSpPr>
      <p:grpSpPr>
        <a:xfrm>
          <a:off x="0" y="0"/>
          <a:ext cx="0" cy="0"/>
          <a:chOff x="0" y="0"/>
          <a:chExt cx="0" cy="0"/>
        </a:xfrm>
      </p:grpSpPr>
      <p:sp>
        <p:nvSpPr>
          <p:cNvPr id="9" name="Title Placeholder 21"/>
          <p:cNvSpPr>
            <a:spLocks noGrp="1"/>
          </p:cNvSpPr>
          <p:nvPr>
            <p:ph type="title" hasCustomPrompt="1"/>
          </p:nvPr>
        </p:nvSpPr>
        <p:spPr>
          <a:xfrm>
            <a:off x="426720" y="38100"/>
            <a:ext cx="5707380" cy="693420"/>
          </a:xfrm>
          <a:prstGeom prst="rect">
            <a:avLst/>
          </a:prstGeom>
        </p:spPr>
        <p:txBody>
          <a:bodyPr vert="horz" anchor="ctr">
            <a:normAutofit/>
          </a:bodyPr>
          <a:lstStyle>
            <a:lvl1pPr>
              <a:defRPr sz="3200" b="1">
                <a:solidFill>
                  <a:srgbClr val="FFD51D"/>
                </a:solidFill>
                <a:effectLst>
                  <a:outerShdw blurRad="38100" dist="38100" dir="2700000" algn="tl">
                    <a:srgbClr val="000000">
                      <a:alpha val="43137"/>
                    </a:srgbClr>
                  </a:outerShdw>
                </a:effectLst>
              </a:defRPr>
            </a:lvl1pPr>
          </a:lstStyle>
          <a:p>
            <a:r>
              <a:rPr lang="en-US" dirty="0" smtClean="0"/>
              <a:t>Click to edit slide title</a:t>
            </a:r>
            <a:endParaRPr lang="en-US" dirty="0"/>
          </a:p>
        </p:txBody>
      </p:sp>
      <p:sp>
        <p:nvSpPr>
          <p:cNvPr id="15" name="Rectangle 14"/>
          <p:cNvSpPr/>
          <p:nvPr userDrawn="1"/>
        </p:nvSpPr>
        <p:spPr>
          <a:xfrm>
            <a:off x="338328" y="709867"/>
            <a:ext cx="6062472" cy="182880"/>
          </a:xfrm>
          <a:prstGeom prst="rect">
            <a:avLst/>
          </a:prstGeom>
          <a:solidFill>
            <a:srgbClr val="0592A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latin typeface="+mn-lt"/>
              <a:cs typeface="Arial" panose="020B0604020202020204" pitchFamily="34"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9328" y="4379736"/>
            <a:ext cx="1371600" cy="394448"/>
          </a:xfrm>
          <a:prstGeom prst="rect">
            <a:avLst/>
          </a:prstGeom>
        </p:spPr>
      </p:pic>
      <p:sp>
        <p:nvSpPr>
          <p:cNvPr id="18" name="Content Placeholder 2"/>
          <p:cNvSpPr>
            <a:spLocks noGrp="1"/>
          </p:cNvSpPr>
          <p:nvPr>
            <p:ph idx="1"/>
          </p:nvPr>
        </p:nvSpPr>
        <p:spPr>
          <a:xfrm>
            <a:off x="426720" y="968902"/>
            <a:ext cx="5707380" cy="3354974"/>
          </a:xfrm>
          <a:prstGeom prst="rect">
            <a:avLst/>
          </a:prstGeom>
        </p:spPr>
        <p:txBody>
          <a:bodyPr/>
          <a:lstStyle>
            <a:lvl1pPr marL="0" indent="-365760">
              <a:lnSpc>
                <a:spcPct val="114000"/>
              </a:lnSpc>
              <a:spcBef>
                <a:spcPts val="0"/>
              </a:spcBef>
              <a:buClr>
                <a:srgbClr val="0592A5"/>
              </a:buClr>
              <a:buFont typeface="Wingdings" panose="05000000000000000000" pitchFamily="2" charset="2"/>
              <a:buChar char="q"/>
              <a:defRPr sz="2000">
                <a:latin typeface="+mn-lt"/>
                <a:cs typeface="Arial" panose="020B0604020202020204" pitchFamily="34" charset="0"/>
              </a:defRPr>
            </a:lvl1pPr>
            <a:lvl2pPr marL="639763" indent="-273050">
              <a:lnSpc>
                <a:spcPct val="114000"/>
              </a:lnSpc>
              <a:spcBef>
                <a:spcPts val="0"/>
              </a:spcBef>
              <a:buClr>
                <a:srgbClr val="FFD812"/>
              </a:buClr>
              <a:buSzPct val="125000"/>
              <a:buFont typeface="Wingdings" panose="05000000000000000000" pitchFamily="2" charset="2"/>
              <a:buChar char="§"/>
              <a:defRPr sz="1800">
                <a:latin typeface="+mn-lt"/>
                <a:cs typeface="Arial" panose="020B0604020202020204" pitchFamily="34" charset="0"/>
              </a:defRPr>
            </a:lvl2pPr>
            <a:lvl3pPr marL="914400" indent="-228600">
              <a:lnSpc>
                <a:spcPct val="114000"/>
              </a:lnSpc>
              <a:spcBef>
                <a:spcPts val="0"/>
              </a:spcBef>
              <a:buFont typeface="Wingdings" panose="05000000000000000000" pitchFamily="2" charset="2"/>
              <a:buChar char="§"/>
              <a:defRPr sz="1600">
                <a:latin typeface="+mn-lt"/>
                <a:cs typeface="Arial" panose="020B0604020202020204" pitchFamily="34" charset="0"/>
              </a:defRPr>
            </a:lvl3pPr>
            <a:lvl4pPr marL="1188720" indent="-228600">
              <a:lnSpc>
                <a:spcPct val="114000"/>
              </a:lnSpc>
              <a:spcBef>
                <a:spcPts val="0"/>
              </a:spcBef>
              <a:buClr>
                <a:srgbClr val="FFD812"/>
              </a:buClr>
              <a:buFont typeface="Wingdings" panose="05000000000000000000" pitchFamily="2" charset="2"/>
              <a:buChar char="§"/>
              <a:defRPr sz="1400">
                <a:latin typeface="+mn-lt"/>
                <a:cs typeface="Arial" panose="020B0604020202020204" pitchFamily="34" charset="0"/>
              </a:defRPr>
            </a:lvl4pPr>
            <a:lvl5pPr indent="-365760">
              <a:lnSpc>
                <a:spcPct val="114000"/>
              </a:lnSpc>
              <a:spcBef>
                <a:spcPts val="0"/>
              </a:spcBef>
              <a:defRPr sz="1200">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Date Placeholder 3"/>
          <p:cNvSpPr txBox="1">
            <a:spLocks/>
          </p:cNvSpPr>
          <p:nvPr userDrawn="1"/>
        </p:nvSpPr>
        <p:spPr>
          <a:xfrm>
            <a:off x="0" y="4670846"/>
            <a:ext cx="2324866" cy="137160"/>
          </a:xfrm>
          <a:prstGeom prst="rect">
            <a:avLst/>
          </a:prstGeom>
        </p:spPr>
        <p:txBody>
          <a:bodyPr vert="horz" lIns="45720" tIns="0" rIns="45720" bIns="27432" rtlCol="0" anchor="b" anchorCtr="0"/>
          <a:lstStyle>
            <a:defPPr>
              <a:defRPr lang="en-US"/>
            </a:defPPr>
            <a:lvl1pPr marL="0" algn="l" defTabSz="4572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©2017 Smithsonian Science Education Center </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 No Logo">
    <p:spTree>
      <p:nvGrpSpPr>
        <p:cNvPr id="1" name=""/>
        <p:cNvGrpSpPr/>
        <p:nvPr/>
      </p:nvGrpSpPr>
      <p:grpSpPr>
        <a:xfrm>
          <a:off x="0" y="0"/>
          <a:ext cx="0" cy="0"/>
          <a:chOff x="0" y="0"/>
          <a:chExt cx="0" cy="0"/>
        </a:xfrm>
      </p:grpSpPr>
      <p:sp>
        <p:nvSpPr>
          <p:cNvPr id="9" name="Title Placeholder 21"/>
          <p:cNvSpPr>
            <a:spLocks noGrp="1"/>
          </p:cNvSpPr>
          <p:nvPr>
            <p:ph type="title" hasCustomPrompt="1"/>
          </p:nvPr>
        </p:nvSpPr>
        <p:spPr>
          <a:xfrm>
            <a:off x="426720" y="38100"/>
            <a:ext cx="5707380" cy="693420"/>
          </a:xfrm>
          <a:prstGeom prst="rect">
            <a:avLst/>
          </a:prstGeom>
        </p:spPr>
        <p:txBody>
          <a:bodyPr vert="horz" anchor="ctr">
            <a:normAutofit/>
          </a:bodyPr>
          <a:lstStyle>
            <a:lvl1pPr>
              <a:defRPr sz="3200" b="1">
                <a:solidFill>
                  <a:srgbClr val="FFD51D"/>
                </a:solidFill>
                <a:effectLst>
                  <a:outerShdw blurRad="38100" dist="38100" dir="2700000" algn="tl">
                    <a:srgbClr val="000000">
                      <a:alpha val="43137"/>
                    </a:srgbClr>
                  </a:outerShdw>
                </a:effectLst>
              </a:defRPr>
            </a:lvl1pPr>
          </a:lstStyle>
          <a:p>
            <a:r>
              <a:rPr lang="en-US" dirty="0" smtClean="0"/>
              <a:t>Click to edit slide title</a:t>
            </a:r>
            <a:endParaRPr lang="en-US" dirty="0"/>
          </a:p>
        </p:txBody>
      </p:sp>
      <p:sp>
        <p:nvSpPr>
          <p:cNvPr id="15" name="Rectangle 14"/>
          <p:cNvSpPr/>
          <p:nvPr userDrawn="1"/>
        </p:nvSpPr>
        <p:spPr>
          <a:xfrm>
            <a:off x="338328" y="709867"/>
            <a:ext cx="6062472" cy="182880"/>
          </a:xfrm>
          <a:prstGeom prst="rect">
            <a:avLst/>
          </a:prstGeom>
          <a:solidFill>
            <a:srgbClr val="0592A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latin typeface="+mn-lt"/>
              <a:cs typeface="Arial" panose="020B0604020202020204" pitchFamily="34" charset="0"/>
            </a:endParaRPr>
          </a:p>
        </p:txBody>
      </p:sp>
      <p:sp>
        <p:nvSpPr>
          <p:cNvPr id="18" name="Content Placeholder 2"/>
          <p:cNvSpPr>
            <a:spLocks noGrp="1"/>
          </p:cNvSpPr>
          <p:nvPr>
            <p:ph idx="1"/>
          </p:nvPr>
        </p:nvSpPr>
        <p:spPr>
          <a:xfrm>
            <a:off x="426720" y="968902"/>
            <a:ext cx="5707380" cy="3354974"/>
          </a:xfrm>
          <a:prstGeom prst="rect">
            <a:avLst/>
          </a:prstGeom>
        </p:spPr>
        <p:txBody>
          <a:bodyPr/>
          <a:lstStyle>
            <a:lvl1pPr marL="0" indent="-365760">
              <a:lnSpc>
                <a:spcPct val="114000"/>
              </a:lnSpc>
              <a:spcBef>
                <a:spcPts val="0"/>
              </a:spcBef>
              <a:buClr>
                <a:srgbClr val="0592A5"/>
              </a:buClr>
              <a:buFont typeface="Wingdings" panose="05000000000000000000" pitchFamily="2" charset="2"/>
              <a:buChar char="q"/>
              <a:defRPr sz="2000">
                <a:latin typeface="+mn-lt"/>
                <a:cs typeface="Arial" panose="020B0604020202020204" pitchFamily="34" charset="0"/>
              </a:defRPr>
            </a:lvl1pPr>
            <a:lvl2pPr marL="639763" indent="-273050">
              <a:lnSpc>
                <a:spcPct val="114000"/>
              </a:lnSpc>
              <a:spcBef>
                <a:spcPts val="0"/>
              </a:spcBef>
              <a:buClr>
                <a:srgbClr val="FFD812"/>
              </a:buClr>
              <a:buSzPct val="125000"/>
              <a:buFont typeface="Wingdings" panose="05000000000000000000" pitchFamily="2" charset="2"/>
              <a:buChar char="§"/>
              <a:defRPr sz="1800">
                <a:latin typeface="+mn-lt"/>
                <a:cs typeface="Arial" panose="020B0604020202020204" pitchFamily="34" charset="0"/>
              </a:defRPr>
            </a:lvl2pPr>
            <a:lvl3pPr marL="914400" indent="-228600">
              <a:lnSpc>
                <a:spcPct val="114000"/>
              </a:lnSpc>
              <a:spcBef>
                <a:spcPts val="0"/>
              </a:spcBef>
              <a:buFont typeface="Wingdings" panose="05000000000000000000" pitchFamily="2" charset="2"/>
              <a:buChar char="§"/>
              <a:defRPr sz="1600">
                <a:latin typeface="+mn-lt"/>
                <a:cs typeface="Arial" panose="020B0604020202020204" pitchFamily="34" charset="0"/>
              </a:defRPr>
            </a:lvl3pPr>
            <a:lvl4pPr marL="1188720" indent="-228600">
              <a:lnSpc>
                <a:spcPct val="114000"/>
              </a:lnSpc>
              <a:spcBef>
                <a:spcPts val="0"/>
              </a:spcBef>
              <a:buClr>
                <a:srgbClr val="FFD812"/>
              </a:buClr>
              <a:buFont typeface="Wingdings" panose="05000000000000000000" pitchFamily="2" charset="2"/>
              <a:buChar char="§"/>
              <a:defRPr sz="1400">
                <a:latin typeface="+mn-lt"/>
                <a:cs typeface="Arial" panose="020B0604020202020204" pitchFamily="34" charset="0"/>
              </a:defRPr>
            </a:lvl4pPr>
            <a:lvl5pPr indent="-365760">
              <a:lnSpc>
                <a:spcPct val="114000"/>
              </a:lnSpc>
              <a:spcBef>
                <a:spcPts val="0"/>
              </a:spcBef>
              <a:defRPr sz="1200">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Date Placeholder 3"/>
          <p:cNvSpPr txBox="1">
            <a:spLocks/>
          </p:cNvSpPr>
          <p:nvPr userDrawn="1"/>
        </p:nvSpPr>
        <p:spPr>
          <a:xfrm>
            <a:off x="0" y="4670846"/>
            <a:ext cx="2324866" cy="137160"/>
          </a:xfrm>
          <a:prstGeom prst="rect">
            <a:avLst/>
          </a:prstGeom>
        </p:spPr>
        <p:txBody>
          <a:bodyPr vert="horz" lIns="45720" tIns="0" rIns="45720" bIns="27432" rtlCol="0" anchor="b" anchorCtr="0"/>
          <a:lstStyle>
            <a:defPPr>
              <a:defRPr lang="en-US"/>
            </a:defPPr>
            <a:lvl1pPr marL="0" algn="l" defTabSz="4572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©2017 Smithsonian Science Education Center </a:t>
            </a:r>
            <a:endParaRPr lang="en-US" dirty="0"/>
          </a:p>
        </p:txBody>
      </p:sp>
    </p:spTree>
    <p:extLst>
      <p:ext uri="{BB962C8B-B14F-4D97-AF65-F5344CB8AC3E}">
        <p14:creationId xmlns:p14="http://schemas.microsoft.com/office/powerpoint/2010/main" val="32529558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Placeholder 21"/>
          <p:cNvSpPr>
            <a:spLocks noGrp="1"/>
          </p:cNvSpPr>
          <p:nvPr>
            <p:ph type="title" hasCustomPrompt="1"/>
          </p:nvPr>
        </p:nvSpPr>
        <p:spPr>
          <a:xfrm>
            <a:off x="426720" y="38100"/>
            <a:ext cx="5707380" cy="693420"/>
          </a:xfrm>
          <a:prstGeom prst="rect">
            <a:avLst/>
          </a:prstGeom>
        </p:spPr>
        <p:txBody>
          <a:bodyPr vert="horz" anchor="ctr">
            <a:normAutofit/>
          </a:bodyPr>
          <a:lstStyle>
            <a:lvl1pPr>
              <a:defRPr sz="3200" b="1">
                <a:solidFill>
                  <a:srgbClr val="FFD51D"/>
                </a:solidFill>
                <a:effectLst>
                  <a:outerShdw blurRad="38100" dist="38100" dir="2700000" algn="tl">
                    <a:srgbClr val="000000">
                      <a:alpha val="43137"/>
                    </a:srgbClr>
                  </a:outerShdw>
                </a:effectLst>
              </a:defRPr>
            </a:lvl1pPr>
          </a:lstStyle>
          <a:p>
            <a:r>
              <a:rPr lang="en-US" dirty="0" smtClean="0"/>
              <a:t>Click to edit slide title</a:t>
            </a:r>
            <a:endParaRPr lang="en-US" dirty="0"/>
          </a:p>
        </p:txBody>
      </p:sp>
    </p:spTree>
    <p:extLst>
      <p:ext uri="{BB962C8B-B14F-4D97-AF65-F5344CB8AC3E}">
        <p14:creationId xmlns:p14="http://schemas.microsoft.com/office/powerpoint/2010/main" val="130920853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DividerBlue">
    <p:bg>
      <p:bgPr>
        <a:solidFill>
          <a:srgbClr val="0592A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1726" y="1515730"/>
            <a:ext cx="5037683" cy="1022783"/>
          </a:xfrm>
          <a:prstGeom prst="rect">
            <a:avLst/>
          </a:prstGeom>
        </p:spPr>
        <p:txBody>
          <a:bodyPr anchor="b">
            <a:normAutofit/>
          </a:bodyPr>
          <a:lstStyle>
            <a:lvl1pPr algn="l">
              <a:defRPr sz="3000" b="1">
                <a:solidFill>
                  <a:schemeClr val="tx1"/>
                </a:solidFill>
                <a:effectLst/>
                <a:latin typeface="Arial" panose="020B0604020202020204" pitchFamily="34" charset="0"/>
                <a:cs typeface="Arial" panose="020B0604020202020204" pitchFamily="34" charset="0"/>
              </a:defRPr>
            </a:lvl1pPr>
          </a:lstStyle>
          <a:p>
            <a:r>
              <a:rPr lang="en-US" dirty="0" smtClean="0"/>
              <a:t>Click to edit Divider title</a:t>
            </a:r>
            <a:endParaRPr lang="en-US" dirty="0"/>
          </a:p>
        </p:txBody>
      </p:sp>
      <p:sp>
        <p:nvSpPr>
          <p:cNvPr id="3" name="Subtitle 2"/>
          <p:cNvSpPr>
            <a:spLocks noGrp="1"/>
          </p:cNvSpPr>
          <p:nvPr>
            <p:ph type="subTitle" idx="1" hasCustomPrompt="1"/>
          </p:nvPr>
        </p:nvSpPr>
        <p:spPr>
          <a:xfrm>
            <a:off x="501726" y="2634995"/>
            <a:ext cx="5037683" cy="399758"/>
          </a:xfrm>
          <a:prstGeom prst="rect">
            <a:avLst/>
          </a:prstGeom>
        </p:spPr>
        <p:txBody>
          <a:bodyPr>
            <a:normAutofit/>
          </a:bodyPr>
          <a:lstStyle>
            <a:lvl1pPr marL="0" indent="0" algn="l">
              <a:buNone/>
              <a:defRPr sz="2000">
                <a:latin typeface="Arial" panose="020B0604020202020204" pitchFamily="34" charset="0"/>
                <a:cs typeface="Arial" panose="020B0604020202020204" pitchFamily="34" charset="0"/>
              </a:defRPr>
            </a:lvl1pPr>
            <a:lvl2pPr marL="320040" indent="0" algn="ctr">
              <a:buNone/>
              <a:defRPr sz="1400"/>
            </a:lvl2pPr>
            <a:lvl3pPr marL="640080" indent="0" algn="ctr">
              <a:buNone/>
              <a:defRPr sz="1260"/>
            </a:lvl3pPr>
            <a:lvl4pPr marL="960120" indent="0" algn="ctr">
              <a:buNone/>
              <a:defRPr sz="1120"/>
            </a:lvl4pPr>
            <a:lvl5pPr marL="1280160" indent="0" algn="ctr">
              <a:buNone/>
              <a:defRPr sz="1120"/>
            </a:lvl5pPr>
            <a:lvl6pPr marL="1600200" indent="0" algn="ctr">
              <a:buNone/>
              <a:defRPr sz="1120"/>
            </a:lvl6pPr>
            <a:lvl7pPr marL="1920240" indent="0" algn="ctr">
              <a:buNone/>
              <a:defRPr sz="1120"/>
            </a:lvl7pPr>
            <a:lvl8pPr marL="2240280" indent="0" algn="ctr">
              <a:buNone/>
              <a:defRPr sz="1120"/>
            </a:lvl8pPr>
            <a:lvl9pPr marL="2560320" indent="0" algn="ctr">
              <a:buNone/>
              <a:defRPr sz="1120"/>
            </a:lvl9pPr>
          </a:lstStyle>
          <a:p>
            <a:r>
              <a:rPr lang="en-US" dirty="0" smtClean="0"/>
              <a:t>Click to edit Divider subtitle</a:t>
            </a:r>
            <a:endParaRPr lang="en-US" dirty="0"/>
          </a:p>
        </p:txBody>
      </p:sp>
      <p:sp>
        <p:nvSpPr>
          <p:cNvPr id="13" name="Date Placeholder 3"/>
          <p:cNvSpPr txBox="1">
            <a:spLocks/>
          </p:cNvSpPr>
          <p:nvPr userDrawn="1"/>
        </p:nvSpPr>
        <p:spPr>
          <a:xfrm>
            <a:off x="0" y="4670846"/>
            <a:ext cx="2324866" cy="137160"/>
          </a:xfrm>
          <a:prstGeom prst="rect">
            <a:avLst/>
          </a:prstGeom>
        </p:spPr>
        <p:txBody>
          <a:bodyPr vert="horz" lIns="45720" tIns="0" rIns="45720" bIns="27432" rtlCol="0" anchor="b" anchorCtr="0"/>
          <a:lstStyle>
            <a:defPPr>
              <a:defRPr lang="en-US"/>
            </a:defPPr>
            <a:lvl1pPr marL="0" algn="l" defTabSz="4572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solidFill>
              </a:rPr>
              <a:t>©2017 Smithsonian Science Education Center </a:t>
            </a:r>
            <a:endParaRPr lang="en-US" dirty="0">
              <a:solidFill>
                <a:schemeClr val="bg1"/>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726" y="438151"/>
            <a:ext cx="2308072" cy="658368"/>
          </a:xfrm>
          <a:prstGeom prst="rect">
            <a:avLst/>
          </a:prstGeom>
        </p:spPr>
      </p:pic>
      <p:cxnSp>
        <p:nvCxnSpPr>
          <p:cNvPr id="11" name="Straight Connector 10"/>
          <p:cNvCxnSpPr/>
          <p:nvPr userDrawn="1"/>
        </p:nvCxnSpPr>
        <p:spPr bwMode="gray">
          <a:xfrm>
            <a:off x="575297" y="3546442"/>
            <a:ext cx="4754880" cy="0"/>
          </a:xfrm>
          <a:prstGeom prst="line">
            <a:avLst/>
          </a:prstGeom>
          <a:ln w="6350">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 Placeholder 17"/>
          <p:cNvSpPr>
            <a:spLocks noGrp="1"/>
          </p:cNvSpPr>
          <p:nvPr>
            <p:ph type="body" sz="quarter" idx="22" hasCustomPrompt="1"/>
          </p:nvPr>
        </p:nvSpPr>
        <p:spPr bwMode="gray">
          <a:xfrm>
            <a:off x="5397502" y="3210747"/>
            <a:ext cx="685800" cy="1279227"/>
          </a:xfrm>
          <a:prstGeom prst="rect">
            <a:avLst/>
          </a:prstGeom>
        </p:spPr>
        <p:txBody>
          <a:bodyPr/>
          <a:lstStyle>
            <a:lvl1pPr marL="0" indent="0" algn="r">
              <a:spcBef>
                <a:spcPts val="0"/>
              </a:spcBef>
              <a:buNone/>
              <a:defRPr sz="9000">
                <a:solidFill>
                  <a:schemeClr val="bg1"/>
                </a:solidFill>
                <a:latin typeface="+mj-lt"/>
              </a:defRPr>
            </a:lvl1pPr>
          </a:lstStyle>
          <a:p>
            <a:pPr lvl="0"/>
            <a:r>
              <a:rPr lang="en-US" dirty="0" smtClean="0"/>
              <a:t>#</a:t>
            </a:r>
            <a:endParaRPr lang="en-US" dirty="0"/>
          </a:p>
        </p:txBody>
      </p:sp>
      <p:sp>
        <p:nvSpPr>
          <p:cNvPr id="15" name="Text Placeholder 15"/>
          <p:cNvSpPr>
            <a:spLocks noGrp="1"/>
          </p:cNvSpPr>
          <p:nvPr>
            <p:ph type="body" sz="quarter" idx="21" hasCustomPrompt="1"/>
          </p:nvPr>
        </p:nvSpPr>
        <p:spPr bwMode="gray">
          <a:xfrm>
            <a:off x="4369762" y="3546442"/>
            <a:ext cx="1001236" cy="180049"/>
          </a:xfrm>
          <a:prstGeom prst="rect">
            <a:avLst/>
          </a:prstGeom>
          <a:solidFill>
            <a:srgbClr val="FFD812"/>
          </a:solidFill>
          <a:ln cap="sq">
            <a:noFill/>
            <a:miter lim="800000"/>
          </a:ln>
        </p:spPr>
        <p:txBody>
          <a:bodyPr wrap="none" lIns="45720" tIns="27432" rIns="45720" bIns="27432">
            <a:spAutoFit/>
          </a:bodyPr>
          <a:lstStyle>
            <a:lvl1pPr marL="0" indent="0" algn="r">
              <a:spcBef>
                <a:spcPts val="0"/>
              </a:spcBef>
              <a:buNone/>
              <a:defRPr sz="900" cap="all" spc="0" baseline="0">
                <a:solidFill>
                  <a:schemeClr val="tx1"/>
                </a:solidFill>
                <a:latin typeface="+mj-lt"/>
              </a:defRPr>
            </a:lvl1pPr>
          </a:lstStyle>
          <a:p>
            <a:pPr lvl="0"/>
            <a:r>
              <a:rPr lang="en-US" dirty="0" smtClean="0"/>
              <a:t>Insert break type</a:t>
            </a:r>
          </a:p>
        </p:txBody>
      </p:sp>
    </p:spTree>
    <p:extLst>
      <p:ext uri="{BB962C8B-B14F-4D97-AF65-F5344CB8AC3E}">
        <p14:creationId xmlns:p14="http://schemas.microsoft.com/office/powerpoint/2010/main" val="8056499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DividerYellow">
    <p:bg>
      <p:bgPr>
        <a:solidFill>
          <a:srgbClr val="FFD81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1726" y="1515730"/>
            <a:ext cx="5037683" cy="1022783"/>
          </a:xfrm>
          <a:prstGeom prst="rect">
            <a:avLst/>
          </a:prstGeom>
        </p:spPr>
        <p:txBody>
          <a:bodyPr anchor="b">
            <a:normAutofit/>
          </a:bodyPr>
          <a:lstStyle>
            <a:lvl1pPr algn="l">
              <a:defRPr sz="3000" b="1">
                <a:solidFill>
                  <a:schemeClr val="tx1"/>
                </a:solidFill>
                <a:effectLst/>
                <a:latin typeface="Arial" panose="020B0604020202020204" pitchFamily="34" charset="0"/>
                <a:cs typeface="Arial" panose="020B0604020202020204" pitchFamily="34" charset="0"/>
              </a:defRPr>
            </a:lvl1pPr>
          </a:lstStyle>
          <a:p>
            <a:r>
              <a:rPr lang="en-US" dirty="0" smtClean="0"/>
              <a:t>Click to edit Divider title</a:t>
            </a:r>
            <a:endParaRPr lang="en-US" dirty="0"/>
          </a:p>
        </p:txBody>
      </p:sp>
      <p:sp>
        <p:nvSpPr>
          <p:cNvPr id="3" name="Subtitle 2"/>
          <p:cNvSpPr>
            <a:spLocks noGrp="1"/>
          </p:cNvSpPr>
          <p:nvPr>
            <p:ph type="subTitle" idx="1" hasCustomPrompt="1"/>
          </p:nvPr>
        </p:nvSpPr>
        <p:spPr>
          <a:xfrm>
            <a:off x="501726" y="2634995"/>
            <a:ext cx="5037683" cy="399758"/>
          </a:xfrm>
          <a:prstGeom prst="rect">
            <a:avLst/>
          </a:prstGeom>
        </p:spPr>
        <p:txBody>
          <a:bodyPr>
            <a:normAutofit/>
          </a:bodyPr>
          <a:lstStyle>
            <a:lvl1pPr marL="0" indent="0" algn="l">
              <a:buNone/>
              <a:defRPr sz="2000">
                <a:latin typeface="Arial" panose="020B0604020202020204" pitchFamily="34" charset="0"/>
                <a:cs typeface="Arial" panose="020B0604020202020204" pitchFamily="34" charset="0"/>
              </a:defRPr>
            </a:lvl1pPr>
            <a:lvl2pPr marL="320040" indent="0" algn="ctr">
              <a:buNone/>
              <a:defRPr sz="1400"/>
            </a:lvl2pPr>
            <a:lvl3pPr marL="640080" indent="0" algn="ctr">
              <a:buNone/>
              <a:defRPr sz="1260"/>
            </a:lvl3pPr>
            <a:lvl4pPr marL="960120" indent="0" algn="ctr">
              <a:buNone/>
              <a:defRPr sz="1120"/>
            </a:lvl4pPr>
            <a:lvl5pPr marL="1280160" indent="0" algn="ctr">
              <a:buNone/>
              <a:defRPr sz="1120"/>
            </a:lvl5pPr>
            <a:lvl6pPr marL="1600200" indent="0" algn="ctr">
              <a:buNone/>
              <a:defRPr sz="1120"/>
            </a:lvl6pPr>
            <a:lvl7pPr marL="1920240" indent="0" algn="ctr">
              <a:buNone/>
              <a:defRPr sz="1120"/>
            </a:lvl7pPr>
            <a:lvl8pPr marL="2240280" indent="0" algn="ctr">
              <a:buNone/>
              <a:defRPr sz="1120"/>
            </a:lvl8pPr>
            <a:lvl9pPr marL="2560320" indent="0" algn="ctr">
              <a:buNone/>
              <a:defRPr sz="1120"/>
            </a:lvl9pPr>
          </a:lstStyle>
          <a:p>
            <a:r>
              <a:rPr lang="en-US" dirty="0" smtClean="0"/>
              <a:t>Click to edit Divider subtitle</a:t>
            </a:r>
            <a:endParaRPr lang="en-US" dirty="0"/>
          </a:p>
        </p:txBody>
      </p:sp>
      <p:cxnSp>
        <p:nvCxnSpPr>
          <p:cNvPr id="11" name="Straight Connector 10"/>
          <p:cNvCxnSpPr/>
          <p:nvPr userDrawn="1"/>
        </p:nvCxnSpPr>
        <p:spPr bwMode="gray">
          <a:xfrm>
            <a:off x="575297" y="3546442"/>
            <a:ext cx="4754880" cy="0"/>
          </a:xfrm>
          <a:prstGeom prst="line">
            <a:avLst/>
          </a:prstGeom>
          <a:ln w="63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 Placeholder 17"/>
          <p:cNvSpPr>
            <a:spLocks noGrp="1"/>
          </p:cNvSpPr>
          <p:nvPr>
            <p:ph type="body" sz="quarter" idx="22" hasCustomPrompt="1"/>
          </p:nvPr>
        </p:nvSpPr>
        <p:spPr bwMode="gray">
          <a:xfrm>
            <a:off x="5397502" y="3210747"/>
            <a:ext cx="685800" cy="1279227"/>
          </a:xfrm>
          <a:prstGeom prst="rect">
            <a:avLst/>
          </a:prstGeom>
        </p:spPr>
        <p:txBody>
          <a:bodyPr/>
          <a:lstStyle>
            <a:lvl1pPr marL="0" indent="0" algn="r">
              <a:spcBef>
                <a:spcPts val="0"/>
              </a:spcBef>
              <a:buNone/>
              <a:defRPr sz="9000">
                <a:solidFill>
                  <a:srgbClr val="0592A5"/>
                </a:solidFill>
                <a:latin typeface="+mj-lt"/>
              </a:defRPr>
            </a:lvl1pPr>
          </a:lstStyle>
          <a:p>
            <a:pPr lvl="0"/>
            <a:r>
              <a:rPr lang="en-US" dirty="0" smtClean="0"/>
              <a:t>#</a:t>
            </a:r>
            <a:endParaRPr lang="en-US" dirty="0"/>
          </a:p>
        </p:txBody>
      </p:sp>
      <p:sp>
        <p:nvSpPr>
          <p:cNvPr id="15" name="Text Placeholder 15"/>
          <p:cNvSpPr>
            <a:spLocks noGrp="1"/>
          </p:cNvSpPr>
          <p:nvPr>
            <p:ph type="body" sz="quarter" idx="21" hasCustomPrompt="1"/>
          </p:nvPr>
        </p:nvSpPr>
        <p:spPr bwMode="gray">
          <a:xfrm>
            <a:off x="4369762" y="3546442"/>
            <a:ext cx="1001236" cy="180049"/>
          </a:xfrm>
          <a:prstGeom prst="rect">
            <a:avLst/>
          </a:prstGeom>
          <a:solidFill>
            <a:srgbClr val="0592A5"/>
          </a:solidFill>
          <a:ln cap="sq">
            <a:noFill/>
            <a:miter lim="800000"/>
          </a:ln>
        </p:spPr>
        <p:txBody>
          <a:bodyPr wrap="none" lIns="45720" tIns="27432" rIns="45720" bIns="27432">
            <a:spAutoFit/>
          </a:bodyPr>
          <a:lstStyle>
            <a:lvl1pPr marL="0" indent="0" algn="r">
              <a:spcBef>
                <a:spcPts val="0"/>
              </a:spcBef>
              <a:buNone/>
              <a:defRPr sz="900" cap="all" spc="0" baseline="0">
                <a:solidFill>
                  <a:schemeClr val="bg1"/>
                </a:solidFill>
                <a:latin typeface="+mj-lt"/>
              </a:defRPr>
            </a:lvl1pPr>
          </a:lstStyle>
          <a:p>
            <a:pPr lvl="0"/>
            <a:r>
              <a:rPr lang="en-US" dirty="0" smtClean="0"/>
              <a:t>Insert break type</a:t>
            </a:r>
          </a:p>
        </p:txBody>
      </p:sp>
      <p:sp>
        <p:nvSpPr>
          <p:cNvPr id="9" name="Date Placeholder 3"/>
          <p:cNvSpPr txBox="1">
            <a:spLocks/>
          </p:cNvSpPr>
          <p:nvPr userDrawn="1"/>
        </p:nvSpPr>
        <p:spPr>
          <a:xfrm>
            <a:off x="0" y="4670632"/>
            <a:ext cx="2324866" cy="137160"/>
          </a:xfrm>
          <a:prstGeom prst="rect">
            <a:avLst/>
          </a:prstGeom>
        </p:spPr>
        <p:txBody>
          <a:bodyPr vert="horz" lIns="45720" tIns="0" rIns="45720" bIns="27432" rtlCol="0" anchor="b" anchorCtr="0"/>
          <a:lstStyle>
            <a:defPPr>
              <a:defRPr lang="en-US"/>
            </a:defPPr>
            <a:lvl1pPr marL="0" algn="l" defTabSz="4572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©2017 Smithsonian Science Education Center </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6553" y="441606"/>
            <a:ext cx="2286000" cy="657418"/>
          </a:xfrm>
          <a:prstGeom prst="rect">
            <a:avLst/>
          </a:prstGeom>
        </p:spPr>
      </p:pic>
    </p:spTree>
    <p:extLst>
      <p:ext uri="{BB962C8B-B14F-4D97-AF65-F5344CB8AC3E}">
        <p14:creationId xmlns:p14="http://schemas.microsoft.com/office/powerpoint/2010/main" val="12437632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ectionDividerPurple">
    <p:bg>
      <p:bgPr>
        <a:solidFill>
          <a:srgbClr val="75359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1726" y="1515730"/>
            <a:ext cx="5037683" cy="1022783"/>
          </a:xfrm>
          <a:prstGeom prst="rect">
            <a:avLst/>
          </a:prstGeom>
        </p:spPr>
        <p:txBody>
          <a:bodyPr anchor="b">
            <a:normAutofit/>
          </a:bodyPr>
          <a:lstStyle>
            <a:lvl1pPr algn="l">
              <a:defRPr sz="3000" b="1">
                <a:solidFill>
                  <a:schemeClr val="tx1"/>
                </a:solidFill>
                <a:effectLst/>
                <a:latin typeface="Arial" panose="020B0604020202020204" pitchFamily="34" charset="0"/>
                <a:cs typeface="Arial" panose="020B0604020202020204" pitchFamily="34" charset="0"/>
              </a:defRPr>
            </a:lvl1pPr>
          </a:lstStyle>
          <a:p>
            <a:r>
              <a:rPr lang="en-US" dirty="0" smtClean="0"/>
              <a:t>Click to edit Divider title</a:t>
            </a:r>
            <a:endParaRPr lang="en-US" dirty="0"/>
          </a:p>
        </p:txBody>
      </p:sp>
      <p:sp>
        <p:nvSpPr>
          <p:cNvPr id="3" name="Subtitle 2"/>
          <p:cNvSpPr>
            <a:spLocks noGrp="1"/>
          </p:cNvSpPr>
          <p:nvPr>
            <p:ph type="subTitle" idx="1" hasCustomPrompt="1"/>
          </p:nvPr>
        </p:nvSpPr>
        <p:spPr>
          <a:xfrm>
            <a:off x="501726" y="2634995"/>
            <a:ext cx="5037683" cy="399758"/>
          </a:xfrm>
          <a:prstGeom prst="rect">
            <a:avLst/>
          </a:prstGeom>
        </p:spPr>
        <p:txBody>
          <a:bodyPr>
            <a:normAutofit/>
          </a:bodyPr>
          <a:lstStyle>
            <a:lvl1pPr marL="0" indent="0" algn="l">
              <a:buNone/>
              <a:defRPr sz="2000">
                <a:latin typeface="Arial" panose="020B0604020202020204" pitchFamily="34" charset="0"/>
                <a:cs typeface="Arial" panose="020B0604020202020204" pitchFamily="34" charset="0"/>
              </a:defRPr>
            </a:lvl1pPr>
            <a:lvl2pPr marL="320040" indent="0" algn="ctr">
              <a:buNone/>
              <a:defRPr sz="1400"/>
            </a:lvl2pPr>
            <a:lvl3pPr marL="640080" indent="0" algn="ctr">
              <a:buNone/>
              <a:defRPr sz="1260"/>
            </a:lvl3pPr>
            <a:lvl4pPr marL="960120" indent="0" algn="ctr">
              <a:buNone/>
              <a:defRPr sz="1120"/>
            </a:lvl4pPr>
            <a:lvl5pPr marL="1280160" indent="0" algn="ctr">
              <a:buNone/>
              <a:defRPr sz="1120"/>
            </a:lvl5pPr>
            <a:lvl6pPr marL="1600200" indent="0" algn="ctr">
              <a:buNone/>
              <a:defRPr sz="1120"/>
            </a:lvl6pPr>
            <a:lvl7pPr marL="1920240" indent="0" algn="ctr">
              <a:buNone/>
              <a:defRPr sz="1120"/>
            </a:lvl7pPr>
            <a:lvl8pPr marL="2240280" indent="0" algn="ctr">
              <a:buNone/>
              <a:defRPr sz="1120"/>
            </a:lvl8pPr>
            <a:lvl9pPr marL="2560320" indent="0" algn="ctr">
              <a:buNone/>
              <a:defRPr sz="1120"/>
            </a:lvl9pPr>
          </a:lstStyle>
          <a:p>
            <a:r>
              <a:rPr lang="en-US" dirty="0" smtClean="0"/>
              <a:t>Click to edit Divider subtitle</a:t>
            </a:r>
            <a:endParaRPr lang="en-US" dirty="0"/>
          </a:p>
        </p:txBody>
      </p:sp>
      <p:sp>
        <p:nvSpPr>
          <p:cNvPr id="13" name="Date Placeholder 3"/>
          <p:cNvSpPr txBox="1">
            <a:spLocks/>
          </p:cNvSpPr>
          <p:nvPr userDrawn="1"/>
        </p:nvSpPr>
        <p:spPr>
          <a:xfrm>
            <a:off x="0" y="4670846"/>
            <a:ext cx="2324866" cy="137160"/>
          </a:xfrm>
          <a:prstGeom prst="rect">
            <a:avLst/>
          </a:prstGeom>
        </p:spPr>
        <p:txBody>
          <a:bodyPr vert="horz" lIns="45720" tIns="0" rIns="45720" bIns="27432" rtlCol="0" anchor="b" anchorCtr="0"/>
          <a:lstStyle>
            <a:defPPr>
              <a:defRPr lang="en-US"/>
            </a:defPPr>
            <a:lvl1pPr marL="0" algn="l" defTabSz="4572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solidFill>
              </a:rPr>
              <a:t>©2017 Smithsonian Science Education Center </a:t>
            </a:r>
            <a:endParaRPr lang="en-US" dirty="0">
              <a:solidFill>
                <a:schemeClr val="bg1"/>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726" y="438151"/>
            <a:ext cx="2308072" cy="658368"/>
          </a:xfrm>
          <a:prstGeom prst="rect">
            <a:avLst/>
          </a:prstGeom>
        </p:spPr>
      </p:pic>
      <p:cxnSp>
        <p:nvCxnSpPr>
          <p:cNvPr id="11" name="Straight Connector 10"/>
          <p:cNvCxnSpPr/>
          <p:nvPr userDrawn="1"/>
        </p:nvCxnSpPr>
        <p:spPr bwMode="gray">
          <a:xfrm>
            <a:off x="575297" y="3546442"/>
            <a:ext cx="4754880" cy="0"/>
          </a:xfrm>
          <a:prstGeom prst="line">
            <a:avLst/>
          </a:prstGeom>
          <a:ln w="6350">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 Placeholder 17"/>
          <p:cNvSpPr>
            <a:spLocks noGrp="1"/>
          </p:cNvSpPr>
          <p:nvPr>
            <p:ph type="body" sz="quarter" idx="22" hasCustomPrompt="1"/>
          </p:nvPr>
        </p:nvSpPr>
        <p:spPr bwMode="gray">
          <a:xfrm>
            <a:off x="5397502" y="3210747"/>
            <a:ext cx="685800" cy="1279227"/>
          </a:xfrm>
          <a:prstGeom prst="rect">
            <a:avLst/>
          </a:prstGeom>
        </p:spPr>
        <p:txBody>
          <a:bodyPr/>
          <a:lstStyle>
            <a:lvl1pPr marL="0" indent="0" algn="r">
              <a:spcBef>
                <a:spcPts val="0"/>
              </a:spcBef>
              <a:buNone/>
              <a:defRPr sz="9000">
                <a:solidFill>
                  <a:schemeClr val="bg1"/>
                </a:solidFill>
                <a:latin typeface="+mj-lt"/>
              </a:defRPr>
            </a:lvl1pPr>
          </a:lstStyle>
          <a:p>
            <a:pPr lvl="0"/>
            <a:r>
              <a:rPr lang="en-US" dirty="0" smtClean="0"/>
              <a:t>#</a:t>
            </a:r>
            <a:endParaRPr lang="en-US" dirty="0"/>
          </a:p>
        </p:txBody>
      </p:sp>
      <p:sp>
        <p:nvSpPr>
          <p:cNvPr id="15" name="Text Placeholder 15"/>
          <p:cNvSpPr>
            <a:spLocks noGrp="1"/>
          </p:cNvSpPr>
          <p:nvPr>
            <p:ph type="body" sz="quarter" idx="21" hasCustomPrompt="1"/>
          </p:nvPr>
        </p:nvSpPr>
        <p:spPr bwMode="gray">
          <a:xfrm>
            <a:off x="4369762" y="3546442"/>
            <a:ext cx="1001236" cy="180049"/>
          </a:xfrm>
          <a:prstGeom prst="rect">
            <a:avLst/>
          </a:prstGeom>
          <a:solidFill>
            <a:srgbClr val="FFD812"/>
          </a:solidFill>
          <a:ln cap="sq">
            <a:noFill/>
            <a:miter lim="800000"/>
          </a:ln>
        </p:spPr>
        <p:txBody>
          <a:bodyPr wrap="none" lIns="45720" tIns="27432" rIns="45720" bIns="27432">
            <a:spAutoFit/>
          </a:bodyPr>
          <a:lstStyle>
            <a:lvl1pPr marL="0" indent="0" algn="r">
              <a:spcBef>
                <a:spcPts val="0"/>
              </a:spcBef>
              <a:buNone/>
              <a:defRPr sz="900" cap="all" spc="0" baseline="0">
                <a:solidFill>
                  <a:schemeClr val="tx1"/>
                </a:solidFill>
                <a:latin typeface="+mj-lt"/>
              </a:defRPr>
            </a:lvl1pPr>
          </a:lstStyle>
          <a:p>
            <a:pPr lvl="0"/>
            <a:r>
              <a:rPr lang="en-US" dirty="0" smtClean="0"/>
              <a:t>Insert break type</a:t>
            </a:r>
          </a:p>
        </p:txBody>
      </p:sp>
    </p:spTree>
    <p:extLst>
      <p:ext uri="{BB962C8B-B14F-4D97-AF65-F5344CB8AC3E}">
        <p14:creationId xmlns:p14="http://schemas.microsoft.com/office/powerpoint/2010/main" val="1218968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93" r:id="rId2"/>
    <p:sldLayoutId id="2147483692" r:id="rId3"/>
    <p:sldLayoutId id="2147483667" r:id="rId4"/>
    <p:sldLayoutId id="2147483694" r:id="rId5"/>
    <p:sldLayoutId id="2147483668" r:id="rId6"/>
    <p:sldLayoutId id="2147483695" r:id="rId7"/>
    <p:sldLayoutId id="2147483696" r:id="rId8"/>
    <p:sldLayoutId id="2147483697" r:id="rId9"/>
    <p:sldLayoutId id="2147483691" r:id="rId10"/>
    <p:sldLayoutId id="2147483690" r:id="rId11"/>
    <p:sldLayoutId id="2147483698" r:id="rId12"/>
    <p:sldLayoutId id="2147483699" r:id="rId13"/>
    <p:sldLayoutId id="2147483700" r:id="rId14"/>
  </p:sldLayoutIdLst>
  <p:hf sldNum="0" hdr="0" dt="0"/>
  <p:txStyles>
    <p:titleStyle>
      <a:lvl1pPr algn="l" rtl="0" eaLnBrk="1" latinLnBrk="0" hangingPunct="1">
        <a:spcBef>
          <a:spcPct val="0"/>
        </a:spcBef>
        <a:buNone/>
        <a:defRPr sz="3080" kern="1200">
          <a:solidFill>
            <a:schemeClr val="tx2"/>
          </a:solidFill>
          <a:effectLst>
            <a:outerShdw blurRad="50800" dist="38100" dir="2700000" algn="tl" rotWithShape="0">
              <a:prstClr val="black">
                <a:alpha val="40000"/>
              </a:prstClr>
            </a:outerShdw>
          </a:effectLst>
          <a:latin typeface="+mj-lt"/>
          <a:ea typeface="+mj-ea"/>
          <a:cs typeface="+mj-cs"/>
        </a:defRPr>
      </a:lvl1pPr>
    </p:titleStyle>
    <p:bodyStyle>
      <a:lvl1pPr marL="224028" indent="-224028" algn="l" rtl="0" eaLnBrk="1" latinLnBrk="0" hangingPunct="1">
        <a:spcBef>
          <a:spcPts val="490"/>
        </a:spcBef>
        <a:buClr>
          <a:schemeClr val="accent2"/>
        </a:buClr>
        <a:buSzPct val="60000"/>
        <a:buFont typeface="Wingdings"/>
        <a:buChar char=""/>
        <a:defRPr sz="2030" kern="1200">
          <a:solidFill>
            <a:schemeClr val="tx1"/>
          </a:solidFill>
          <a:latin typeface="+mn-lt"/>
          <a:ea typeface="+mn-ea"/>
          <a:cs typeface="+mn-cs"/>
        </a:defRPr>
      </a:lvl1pPr>
      <a:lvl2pPr marL="448056" indent="-192024" algn="l" rtl="0" eaLnBrk="1" latinLnBrk="0" hangingPunct="1">
        <a:spcBef>
          <a:spcPts val="385"/>
        </a:spcBef>
        <a:buClr>
          <a:schemeClr val="accent1"/>
        </a:buClr>
        <a:buSzPct val="70000"/>
        <a:buFont typeface="Wingdings 2"/>
        <a:buChar char=""/>
        <a:defRPr sz="1820" kern="1200">
          <a:solidFill>
            <a:schemeClr val="tx1"/>
          </a:solidFill>
          <a:latin typeface="+mn-lt"/>
          <a:ea typeface="+mn-ea"/>
          <a:cs typeface="+mn-cs"/>
        </a:defRPr>
      </a:lvl2pPr>
      <a:lvl3pPr marL="640080" indent="-160020" algn="l" rtl="0" eaLnBrk="1" latinLnBrk="0" hangingPunct="1">
        <a:spcBef>
          <a:spcPts val="350"/>
        </a:spcBef>
        <a:buClr>
          <a:schemeClr val="accent2"/>
        </a:buClr>
        <a:buSzPct val="75000"/>
        <a:buFont typeface="Wingdings"/>
        <a:buChar char=""/>
        <a:defRPr sz="1610" kern="1200">
          <a:solidFill>
            <a:schemeClr val="tx1"/>
          </a:solidFill>
          <a:latin typeface="+mn-lt"/>
          <a:ea typeface="+mn-ea"/>
          <a:cs typeface="+mn-cs"/>
        </a:defRPr>
      </a:lvl3pPr>
      <a:lvl4pPr marL="960120" indent="-160020" algn="l" rtl="0" eaLnBrk="1" latinLnBrk="0" hangingPunct="1">
        <a:spcBef>
          <a:spcPts val="280"/>
        </a:spcBef>
        <a:buClr>
          <a:schemeClr val="accent3"/>
        </a:buClr>
        <a:buSzPct val="75000"/>
        <a:buFont typeface="Wingdings"/>
        <a:buChar char=""/>
        <a:defRPr sz="1400" kern="1200">
          <a:solidFill>
            <a:schemeClr val="tx1"/>
          </a:solidFill>
          <a:latin typeface="+mn-lt"/>
          <a:ea typeface="+mn-ea"/>
          <a:cs typeface="+mn-cs"/>
        </a:defRPr>
      </a:lvl4pPr>
      <a:lvl5pPr marL="1280160" indent="-160020" algn="l" rtl="0" eaLnBrk="1" latinLnBrk="0" hangingPunct="1">
        <a:spcBef>
          <a:spcPts val="280"/>
        </a:spcBef>
        <a:buClr>
          <a:schemeClr val="accent4"/>
        </a:buClr>
        <a:buSzPct val="65000"/>
        <a:buFont typeface="Wingdings"/>
        <a:buChar char=""/>
        <a:defRPr sz="1400" kern="1200">
          <a:solidFill>
            <a:schemeClr val="tx1"/>
          </a:solidFill>
          <a:latin typeface="+mn-lt"/>
          <a:ea typeface="+mn-ea"/>
          <a:cs typeface="+mn-cs"/>
        </a:defRPr>
      </a:lvl5pPr>
      <a:lvl6pPr marL="1472184" indent="-160020" algn="l" rtl="0" eaLnBrk="1" latinLnBrk="0" hangingPunct="1">
        <a:spcBef>
          <a:spcPct val="20000"/>
        </a:spcBef>
        <a:buClr>
          <a:schemeClr val="accent1"/>
        </a:buClr>
        <a:buFont typeface="Wingdings"/>
        <a:buChar char="§"/>
        <a:defRPr sz="1260" kern="1200" baseline="0">
          <a:solidFill>
            <a:schemeClr val="tx1"/>
          </a:solidFill>
          <a:latin typeface="+mn-lt"/>
          <a:ea typeface="+mn-ea"/>
          <a:cs typeface="+mn-cs"/>
        </a:defRPr>
      </a:lvl6pPr>
      <a:lvl7pPr marL="1664208" indent="-160020" algn="l" rtl="0" eaLnBrk="1" latinLnBrk="0" hangingPunct="1">
        <a:spcBef>
          <a:spcPct val="20000"/>
        </a:spcBef>
        <a:buClr>
          <a:schemeClr val="accent2"/>
        </a:buClr>
        <a:buFont typeface="Wingdings"/>
        <a:buChar char="§"/>
        <a:defRPr sz="1260" kern="1200" baseline="0">
          <a:solidFill>
            <a:schemeClr val="tx1"/>
          </a:solidFill>
          <a:latin typeface="+mn-lt"/>
          <a:ea typeface="+mn-ea"/>
          <a:cs typeface="+mn-cs"/>
        </a:defRPr>
      </a:lvl7pPr>
      <a:lvl8pPr marL="1856232" indent="-160020" algn="l" rtl="0" eaLnBrk="1" latinLnBrk="0" hangingPunct="1">
        <a:spcBef>
          <a:spcPct val="20000"/>
        </a:spcBef>
        <a:buClr>
          <a:schemeClr val="accent3"/>
        </a:buClr>
        <a:buFont typeface="Wingdings"/>
        <a:buChar char="§"/>
        <a:defRPr sz="1260" kern="1200" baseline="0">
          <a:solidFill>
            <a:schemeClr val="tx1"/>
          </a:solidFill>
          <a:latin typeface="+mn-lt"/>
          <a:ea typeface="+mn-ea"/>
          <a:cs typeface="+mn-cs"/>
        </a:defRPr>
      </a:lvl8pPr>
      <a:lvl9pPr marL="2048256" indent="-160020" algn="l" rtl="0" eaLnBrk="1" latinLnBrk="0" hangingPunct="1">
        <a:spcBef>
          <a:spcPct val="20000"/>
        </a:spcBef>
        <a:buClr>
          <a:schemeClr val="accent4"/>
        </a:buClr>
        <a:buFont typeface="Wingdings"/>
        <a:buChar char="§"/>
        <a:defRPr sz="126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320040" algn="l" rtl="0" eaLnBrk="1" hangingPunct="1">
        <a:defRPr kern="1200">
          <a:solidFill>
            <a:schemeClr val="tx1"/>
          </a:solidFill>
          <a:latin typeface="+mn-lt"/>
          <a:ea typeface="+mn-ea"/>
          <a:cs typeface="+mn-cs"/>
        </a:defRPr>
      </a:lvl2pPr>
      <a:lvl3pPr marL="640080" algn="l" rtl="0" eaLnBrk="1" hangingPunct="1">
        <a:defRPr kern="1200">
          <a:solidFill>
            <a:schemeClr val="tx1"/>
          </a:solidFill>
          <a:latin typeface="+mn-lt"/>
          <a:ea typeface="+mn-ea"/>
          <a:cs typeface="+mn-cs"/>
        </a:defRPr>
      </a:lvl3pPr>
      <a:lvl4pPr marL="960120" algn="l" rtl="0" eaLnBrk="1" hangingPunct="1">
        <a:defRPr kern="1200">
          <a:solidFill>
            <a:schemeClr val="tx1"/>
          </a:solidFill>
          <a:latin typeface="+mn-lt"/>
          <a:ea typeface="+mn-ea"/>
          <a:cs typeface="+mn-cs"/>
        </a:defRPr>
      </a:lvl4pPr>
      <a:lvl5pPr marL="1280160" algn="l" rtl="0" eaLnBrk="1" hangingPunct="1">
        <a:defRPr kern="1200">
          <a:solidFill>
            <a:schemeClr val="tx1"/>
          </a:solidFill>
          <a:latin typeface="+mn-lt"/>
          <a:ea typeface="+mn-ea"/>
          <a:cs typeface="+mn-cs"/>
        </a:defRPr>
      </a:lvl5pPr>
      <a:lvl6pPr marL="1600200" algn="l" rtl="0" eaLnBrk="1" hangingPunct="1">
        <a:defRPr kern="1200">
          <a:solidFill>
            <a:schemeClr val="tx1"/>
          </a:solidFill>
          <a:latin typeface="+mn-lt"/>
          <a:ea typeface="+mn-ea"/>
          <a:cs typeface="+mn-cs"/>
        </a:defRPr>
      </a:lvl6pPr>
      <a:lvl7pPr marL="1920240" algn="l" rtl="0" eaLnBrk="1" hangingPunct="1">
        <a:defRPr kern="1200">
          <a:solidFill>
            <a:schemeClr val="tx1"/>
          </a:solidFill>
          <a:latin typeface="+mn-lt"/>
          <a:ea typeface="+mn-ea"/>
          <a:cs typeface="+mn-cs"/>
        </a:defRPr>
      </a:lvl7pPr>
      <a:lvl8pPr marL="2240280" algn="l" rtl="0" eaLnBrk="1" hangingPunct="1">
        <a:defRPr kern="1200">
          <a:solidFill>
            <a:schemeClr val="tx1"/>
          </a:solidFill>
          <a:latin typeface="+mn-lt"/>
          <a:ea typeface="+mn-ea"/>
          <a:cs typeface="+mn-cs"/>
        </a:defRPr>
      </a:lvl8pPr>
      <a:lvl9pPr marL="256032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wested.org/project/partnership-for-the-assessment-of-standards-based-science/"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HE1RH6FvumM&amp;feature=youtu.be"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 Id="rId9" Type="http://schemas.openxmlformats.org/officeDocument/2006/relationships/image" Target="../media/image64.jpeg"/></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4.xml"/><Relationship Id="rId5" Type="http://schemas.openxmlformats.org/officeDocument/2006/relationships/image" Target="../media/image96.jpeg"/><Relationship Id="rId4" Type="http://schemas.openxmlformats.org/officeDocument/2006/relationships/image" Target="../media/image9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3.xml"/><Relationship Id="rId4" Type="http://schemas.openxmlformats.org/officeDocument/2006/relationships/image" Target="../media/image99.jpeg"/></Relationships>
</file>

<file path=ppt/slides/_rels/slide4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00.jpeg"/><Relationship Id="rId1" Type="http://schemas.openxmlformats.org/officeDocument/2006/relationships/slideLayout" Target="../slideLayouts/slideLayout3.xml"/><Relationship Id="rId4" Type="http://schemas.openxmlformats.org/officeDocument/2006/relationships/image" Target="../media/image101.jpeg"/></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4.xml"/><Relationship Id="rId5" Type="http://schemas.openxmlformats.org/officeDocument/2006/relationships/image" Target="../media/image96.jpeg"/><Relationship Id="rId4" Type="http://schemas.openxmlformats.org/officeDocument/2006/relationships/image" Target="../media/image95.jpeg"/></Relationships>
</file>

<file path=ppt/slides/_rels/slide4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935" y="1028700"/>
            <a:ext cx="6150865" cy="2209800"/>
          </a:xfrm>
        </p:spPr>
        <p:txBody>
          <a:bodyPr>
            <a:normAutofit fontScale="90000"/>
          </a:bodyPr>
          <a:lstStyle/>
          <a:p>
            <a:r>
              <a:rPr lang="en-US" dirty="0" smtClean="0"/>
              <a:t>Transforming Science Education:</a:t>
            </a:r>
            <a:br>
              <a:rPr lang="en-US" dirty="0" smtClean="0"/>
            </a:br>
            <a:r>
              <a:rPr lang="en-US" sz="2700" b="0" dirty="0" smtClean="0">
                <a:effectLst/>
              </a:rPr>
              <a:t>How </a:t>
            </a:r>
            <a:r>
              <a:rPr lang="en-US" sz="2700" b="0" dirty="0">
                <a:effectLst/>
              </a:rPr>
              <a:t>do the new Smithsonian Science units support equitable science teaching in the elementary classroom?</a:t>
            </a:r>
            <a:endParaRPr lang="en-US" sz="2700" dirty="0"/>
          </a:p>
        </p:txBody>
      </p:sp>
      <p:sp>
        <p:nvSpPr>
          <p:cNvPr id="3" name="Subtitle 2"/>
          <p:cNvSpPr>
            <a:spLocks noGrp="1"/>
          </p:cNvSpPr>
          <p:nvPr>
            <p:ph type="subTitle" idx="1"/>
          </p:nvPr>
        </p:nvSpPr>
        <p:spPr>
          <a:xfrm>
            <a:off x="249935" y="2502792"/>
            <a:ext cx="5998465" cy="1573908"/>
          </a:xfrm>
        </p:spPr>
        <p:txBody>
          <a:bodyPr>
            <a:noAutofit/>
          </a:bodyPr>
          <a:lstStyle/>
          <a:p>
            <a:pPr algn="r">
              <a:spcBef>
                <a:spcPts val="0"/>
              </a:spcBef>
            </a:pPr>
            <a:endParaRPr lang="en-US" b="1" dirty="0" smtClean="0"/>
          </a:p>
          <a:p>
            <a:pPr algn="r">
              <a:spcBef>
                <a:spcPts val="0"/>
              </a:spcBef>
            </a:pPr>
            <a:endParaRPr lang="en-US" b="1" dirty="0"/>
          </a:p>
          <a:p>
            <a:pPr algn="r">
              <a:spcBef>
                <a:spcPts val="0"/>
              </a:spcBef>
            </a:pPr>
            <a:endParaRPr lang="en-US" b="1" dirty="0" smtClean="0"/>
          </a:p>
          <a:p>
            <a:pPr algn="r">
              <a:spcBef>
                <a:spcPts val="0"/>
              </a:spcBef>
            </a:pPr>
            <a:r>
              <a:rPr lang="en-US" b="1" dirty="0" smtClean="0"/>
              <a:t>Brian </a:t>
            </a:r>
            <a:r>
              <a:rPr lang="en-US" b="1" dirty="0"/>
              <a:t>Mandell, PhD</a:t>
            </a:r>
          </a:p>
          <a:p>
            <a:pPr algn="r">
              <a:spcBef>
                <a:spcPts val="0"/>
              </a:spcBef>
            </a:pPr>
            <a:r>
              <a:rPr lang="en-US" dirty="0"/>
              <a:t>Division Director of Curriculum and Communications </a:t>
            </a:r>
          </a:p>
          <a:p>
            <a:pPr algn="r">
              <a:spcBef>
                <a:spcPts val="0"/>
              </a:spcBef>
            </a:pPr>
            <a:endParaRPr lang="en-US" sz="1000" b="1" dirty="0"/>
          </a:p>
          <a:p>
            <a:pPr>
              <a:spcBef>
                <a:spcPts val="0"/>
              </a:spcBef>
            </a:pPr>
            <a:endParaRPr lang="en-US" dirty="0"/>
          </a:p>
        </p:txBody>
      </p:sp>
    </p:spTree>
    <p:extLst>
      <p:ext uri="{BB962C8B-B14F-4D97-AF65-F5344CB8AC3E}">
        <p14:creationId xmlns:p14="http://schemas.microsoft.com/office/powerpoint/2010/main" val="36083497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prstGeom prst="rect">
            <a:avLst/>
          </a:prstGeom>
        </p:spPr>
        <p:txBody>
          <a:bodyPr>
            <a:noAutofit/>
          </a:bodyPr>
          <a:lstStyle/>
          <a:p>
            <a:pPr indent="0">
              <a:buNone/>
            </a:pPr>
            <a:r>
              <a:rPr lang="en-US" sz="1680" dirty="0" smtClean="0"/>
              <a:t>The </a:t>
            </a:r>
            <a:r>
              <a:rPr lang="en-US" sz="1680" dirty="0"/>
              <a:t>“LASER i3” study refers to the 5-year longitudinal study of LASER + STC™ model.</a:t>
            </a:r>
          </a:p>
          <a:p>
            <a:pPr lvl="1">
              <a:buSzPct val="100000"/>
              <a:buFont typeface="Wingdings" panose="05000000000000000000" pitchFamily="2" charset="2"/>
              <a:buChar char="q"/>
            </a:pPr>
            <a:r>
              <a:rPr lang="en-US" sz="1680" dirty="0"/>
              <a:t>Funded by the U.S. Department of Education (ED)</a:t>
            </a:r>
          </a:p>
          <a:p>
            <a:pPr lvl="1">
              <a:buSzPct val="100000"/>
              <a:buFont typeface="Wingdings" panose="05000000000000000000" pitchFamily="2" charset="2"/>
              <a:buChar char="q"/>
            </a:pPr>
            <a:r>
              <a:rPr lang="en-US" sz="1680" dirty="0"/>
              <a:t>Externally evaluated by the Center for Research in Educational Policy (CREP) at the University of Memphis</a:t>
            </a:r>
          </a:p>
          <a:p>
            <a:pPr lvl="1">
              <a:buSzPct val="100000"/>
              <a:buFont typeface="Wingdings" panose="05000000000000000000" pitchFamily="2" charset="2"/>
              <a:buChar char="q"/>
            </a:pPr>
            <a:r>
              <a:rPr lang="en-US" sz="1680" dirty="0"/>
              <a:t>Cohort: 2010-2015</a:t>
            </a:r>
          </a:p>
          <a:p>
            <a:pPr lvl="1">
              <a:buSzPct val="100000"/>
              <a:buFont typeface="Wingdings" panose="05000000000000000000" pitchFamily="2" charset="2"/>
              <a:buChar char="q"/>
            </a:pPr>
            <a:r>
              <a:rPr lang="en-US" sz="1680" dirty="0"/>
              <a:t>3 U.S. States (NM, TX, NC)</a:t>
            </a:r>
          </a:p>
          <a:p>
            <a:pPr lvl="1">
              <a:buSzPct val="100000"/>
              <a:buFont typeface="Wingdings" panose="05000000000000000000" pitchFamily="2" charset="2"/>
              <a:buChar char="q"/>
            </a:pPr>
            <a:r>
              <a:rPr lang="en-US" sz="1680" dirty="0"/>
              <a:t>16 school districts, 125 schools, and 60,000 students </a:t>
            </a:r>
          </a:p>
          <a:p>
            <a:pPr lvl="1">
              <a:buSzPct val="100000"/>
              <a:buFont typeface="Wingdings" panose="05000000000000000000" pitchFamily="2" charset="2"/>
              <a:buChar char="q"/>
            </a:pPr>
            <a:r>
              <a:rPr lang="en-US" sz="1680" dirty="0"/>
              <a:t>Randomized Controlled Trial </a:t>
            </a:r>
          </a:p>
          <a:p>
            <a:pPr lvl="1">
              <a:buSzPct val="100000"/>
              <a:buFont typeface="Wingdings" panose="05000000000000000000" pitchFamily="2" charset="2"/>
              <a:buChar char="q"/>
            </a:pPr>
            <a:r>
              <a:rPr lang="en-US" sz="1680" dirty="0"/>
              <a:t>Pre- vs. post-tests assessing science, math, and reading skills</a:t>
            </a:r>
          </a:p>
          <a:p>
            <a:endParaRPr lang="en-US" sz="1470" dirty="0"/>
          </a:p>
        </p:txBody>
      </p:sp>
      <p:sp>
        <p:nvSpPr>
          <p:cNvPr id="6" name="Text Placeholder 5"/>
          <p:cNvSpPr>
            <a:spLocks noGrp="1"/>
          </p:cNvSpPr>
          <p:nvPr>
            <p:ph type="body" sz="quarter" idx="28"/>
          </p:nvPr>
        </p:nvSpPr>
        <p:spPr/>
        <p:txBody>
          <a:bodyPr/>
          <a:lstStyle/>
          <a:p>
            <a:r>
              <a:rPr lang="en-US" sz="900" dirty="0"/>
              <a:t>Funded by the U.S. Department of Education’s Investing in Innovation (i3) program Grant # (U396B100097)  </a:t>
            </a:r>
          </a:p>
        </p:txBody>
      </p:sp>
      <p:sp>
        <p:nvSpPr>
          <p:cNvPr id="2" name="Title 1"/>
          <p:cNvSpPr>
            <a:spLocks noGrp="1"/>
          </p:cNvSpPr>
          <p:nvPr>
            <p:ph type="title"/>
          </p:nvPr>
        </p:nvSpPr>
        <p:spPr/>
        <p:txBody>
          <a:bodyPr>
            <a:noAutofit/>
          </a:bodyPr>
          <a:lstStyle/>
          <a:p>
            <a:r>
              <a:rPr lang="en-US" dirty="0" smtClean="0"/>
              <a:t>The LASER i3 Study</a:t>
            </a:r>
            <a:endParaRPr lang="en-US" dirty="0"/>
          </a:p>
        </p:txBody>
      </p:sp>
    </p:spTree>
    <p:extLst>
      <p:ext uri="{BB962C8B-B14F-4D97-AF65-F5344CB8AC3E}">
        <p14:creationId xmlns:p14="http://schemas.microsoft.com/office/powerpoint/2010/main" val="39147789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6720" y="38100"/>
            <a:ext cx="5707380" cy="671767"/>
          </a:xfrm>
          <a:prstGeom prst="rect">
            <a:avLst/>
          </a:prstGeom>
        </p:spPr>
        <p:txBody>
          <a:bodyPr/>
          <a:lstStyle/>
          <a:p>
            <a:r>
              <a:rPr lang="en-US" dirty="0" smtClean="0"/>
              <a:t>The LASER Model</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 y="967740"/>
            <a:ext cx="3626711" cy="3413760"/>
          </a:xfrm>
          <a:prstGeom prst="rect">
            <a:avLst/>
          </a:prstGeom>
        </p:spPr>
      </p:pic>
      <p:sp>
        <p:nvSpPr>
          <p:cNvPr id="6" name="Text Placeholder 4"/>
          <p:cNvSpPr>
            <a:spLocks noGrp="1"/>
          </p:cNvSpPr>
          <p:nvPr>
            <p:ph type="body" idx="1"/>
          </p:nvPr>
        </p:nvSpPr>
        <p:spPr>
          <a:xfrm>
            <a:off x="3520440" y="940142"/>
            <a:ext cx="2827020" cy="3288958"/>
          </a:xfrm>
        </p:spPr>
        <p:txBody>
          <a:bodyPr>
            <a:normAutofit/>
          </a:bodyPr>
          <a:lstStyle/>
          <a:p>
            <a:pPr marL="0" indent="0">
              <a:buClr>
                <a:schemeClr val="accent1"/>
              </a:buClr>
              <a:buSzPct val="80000"/>
              <a:buNone/>
            </a:pPr>
            <a:r>
              <a:rPr lang="en-US" sz="1890" dirty="0"/>
              <a:t>Describes the infrastructure necessary to support sustainable change.</a:t>
            </a:r>
          </a:p>
          <a:p>
            <a:pPr lvl="1">
              <a:buClr>
                <a:srgbClr val="0592A5"/>
              </a:buClr>
              <a:buSzPct val="75000"/>
              <a:buFont typeface="Wingdings" panose="05000000000000000000" pitchFamily="2" charset="2"/>
              <a:buChar char="q"/>
            </a:pPr>
            <a:r>
              <a:rPr lang="en-US" dirty="0" smtClean="0"/>
              <a:t>Integrated</a:t>
            </a:r>
          </a:p>
          <a:p>
            <a:pPr lvl="1">
              <a:buClr>
                <a:srgbClr val="0592A5"/>
              </a:buClr>
              <a:buSzPct val="75000"/>
              <a:buFont typeface="Wingdings" panose="05000000000000000000" pitchFamily="2" charset="2"/>
              <a:buChar char="q"/>
            </a:pPr>
            <a:r>
              <a:rPr lang="en-US" dirty="0" smtClean="0"/>
              <a:t>Centered on a shared, </a:t>
            </a:r>
            <a:r>
              <a:rPr lang="en-US" b="1" dirty="0" smtClean="0">
                <a:solidFill>
                  <a:srgbClr val="00A4CA"/>
                </a:solidFill>
              </a:rPr>
              <a:t>local</a:t>
            </a:r>
            <a:r>
              <a:rPr lang="en-US" dirty="0" smtClean="0">
                <a:solidFill>
                  <a:srgbClr val="00A4CA"/>
                </a:solidFill>
              </a:rPr>
              <a:t> </a:t>
            </a:r>
            <a:r>
              <a:rPr lang="en-US" dirty="0" smtClean="0"/>
              <a:t>vision of teaching and learning</a:t>
            </a:r>
          </a:p>
          <a:p>
            <a:pPr lvl="1">
              <a:buClr>
                <a:srgbClr val="0592A5"/>
              </a:buClr>
              <a:buSzPct val="75000"/>
              <a:buFont typeface="Wingdings" panose="05000000000000000000" pitchFamily="2" charset="2"/>
              <a:buChar char="q"/>
            </a:pPr>
            <a:r>
              <a:rPr lang="en-US" dirty="0" smtClean="0"/>
              <a:t>Builds local</a:t>
            </a:r>
            <a:r>
              <a:rPr lang="en-US" dirty="0" smtClean="0">
                <a:solidFill>
                  <a:srgbClr val="00A4CA"/>
                </a:solidFill>
              </a:rPr>
              <a:t> </a:t>
            </a:r>
            <a:r>
              <a:rPr lang="en-US" b="1" dirty="0" smtClean="0">
                <a:solidFill>
                  <a:srgbClr val="00A4CA"/>
                </a:solidFill>
              </a:rPr>
              <a:t>capacity</a:t>
            </a:r>
            <a:endParaRPr lang="en-US" dirty="0" smtClean="0"/>
          </a:p>
        </p:txBody>
      </p:sp>
    </p:spTree>
    <p:extLst>
      <p:ext uri="{BB962C8B-B14F-4D97-AF65-F5344CB8AC3E}">
        <p14:creationId xmlns:p14="http://schemas.microsoft.com/office/powerpoint/2010/main" val="1685138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Questions</a:t>
            </a:r>
            <a:endParaRPr lang="en-US" dirty="0"/>
          </a:p>
        </p:txBody>
      </p:sp>
      <p:sp>
        <p:nvSpPr>
          <p:cNvPr id="3" name="Content Placeholder 2"/>
          <p:cNvSpPr>
            <a:spLocks noGrp="1"/>
          </p:cNvSpPr>
          <p:nvPr>
            <p:ph idx="1"/>
          </p:nvPr>
        </p:nvSpPr>
        <p:spPr>
          <a:prstGeom prst="rect">
            <a:avLst/>
          </a:prstGeom>
        </p:spPr>
        <p:txBody>
          <a:bodyPr>
            <a:normAutofit lnSpcReduction="10000"/>
          </a:bodyPr>
          <a:lstStyle/>
          <a:p>
            <a:pPr marL="360045" indent="-360045">
              <a:buClr>
                <a:srgbClr val="00A4CA"/>
              </a:buClr>
              <a:buSzPct val="100000"/>
              <a:buFont typeface="+mj-lt"/>
              <a:buAutoNum type="arabicPeriod"/>
            </a:pPr>
            <a:r>
              <a:rPr lang="en-US" dirty="0" smtClean="0"/>
              <a:t>Do students in schools that receive the LASER model over three years attain higher levels of science achievement than their peers? (</a:t>
            </a:r>
            <a:r>
              <a:rPr lang="en-US" b="1" dirty="0" smtClean="0"/>
              <a:t>confirmatory analysis</a:t>
            </a:r>
            <a:r>
              <a:rPr lang="en-US" dirty="0" smtClean="0"/>
              <a:t>)</a:t>
            </a:r>
          </a:p>
          <a:p>
            <a:pPr marL="360045" indent="-360045">
              <a:buClr>
                <a:srgbClr val="00A4CA"/>
              </a:buClr>
              <a:buSzPct val="100000"/>
              <a:buFont typeface="+mj-lt"/>
              <a:buAutoNum type="arabicPeriod"/>
            </a:pPr>
            <a:r>
              <a:rPr lang="en-US" dirty="0" smtClean="0"/>
              <a:t>Do these results vary by subgroup? </a:t>
            </a:r>
            <a:br>
              <a:rPr lang="en-US" dirty="0" smtClean="0"/>
            </a:br>
            <a:r>
              <a:rPr lang="en-US" dirty="0" smtClean="0"/>
              <a:t>(</a:t>
            </a:r>
            <a:r>
              <a:rPr lang="en-US" b="1" dirty="0" smtClean="0"/>
              <a:t>exploratory analysis</a:t>
            </a:r>
            <a:r>
              <a:rPr lang="en-US" dirty="0" smtClean="0"/>
              <a:t>)</a:t>
            </a:r>
          </a:p>
          <a:p>
            <a:pPr marL="360045" indent="-360045">
              <a:buClr>
                <a:srgbClr val="00A4CA"/>
              </a:buClr>
              <a:buSzPct val="100000"/>
              <a:buFont typeface="+mj-lt"/>
              <a:buAutoNum type="arabicPeriod"/>
            </a:pPr>
            <a:r>
              <a:rPr lang="en-US" dirty="0" smtClean="0"/>
              <a:t>What factors influence the implementation of the LASER model?</a:t>
            </a:r>
          </a:p>
          <a:p>
            <a:pPr marL="360045" indent="-360045">
              <a:buClr>
                <a:srgbClr val="00A4CA"/>
              </a:buClr>
              <a:buSzPct val="100000"/>
              <a:buFont typeface="+mj-lt"/>
              <a:buAutoNum type="arabicPeriod"/>
            </a:pPr>
            <a:r>
              <a:rPr lang="en-US" dirty="0" smtClean="0"/>
              <a:t>What is the impact of participation in the LASER model on student attitudes toward science?</a:t>
            </a:r>
            <a:endParaRPr lang="en-US" dirty="0"/>
          </a:p>
        </p:txBody>
      </p:sp>
    </p:spTree>
    <p:extLst>
      <p:ext uri="{BB962C8B-B14F-4D97-AF65-F5344CB8AC3E}">
        <p14:creationId xmlns:p14="http://schemas.microsoft.com/office/powerpoint/2010/main" val="1571403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Our Three Regions</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811"/>
          <a:stretch/>
        </p:blipFill>
        <p:spPr>
          <a:xfrm>
            <a:off x="106680" y="1120140"/>
            <a:ext cx="3360420" cy="1998431"/>
          </a:xfrm>
          <a:prstGeom prst="rect">
            <a:avLst/>
          </a:prstGeom>
        </p:spPr>
      </p:pic>
      <p:pic>
        <p:nvPicPr>
          <p:cNvPr id="4" name="Picture 3"/>
          <p:cNvPicPr>
            <a:picLocks noChangeAspect="1"/>
          </p:cNvPicPr>
          <p:nvPr/>
        </p:nvPicPr>
        <p:blipFill rotWithShape="1">
          <a:blip r:embed="rId4"/>
          <a:srcRect l="61250" t="36297" r="5832" b="17778"/>
          <a:stretch/>
        </p:blipFill>
        <p:spPr>
          <a:xfrm>
            <a:off x="3093720" y="2186940"/>
            <a:ext cx="3253740" cy="2553568"/>
          </a:xfrm>
          <a:prstGeom prst="rect">
            <a:avLst/>
          </a:prstGeom>
          <a:ln>
            <a:solidFill>
              <a:schemeClr val="tx1"/>
            </a:solidFill>
          </a:ln>
        </p:spPr>
      </p:pic>
    </p:spTree>
    <p:extLst>
      <p:ext uri="{BB962C8B-B14F-4D97-AF65-F5344CB8AC3E}">
        <p14:creationId xmlns:p14="http://schemas.microsoft.com/office/powerpoint/2010/main" val="1582637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FFD51D"/>
                </a:solidFill>
              </a:rPr>
              <a:t>Experimental Design: LASER i3</a:t>
            </a:r>
            <a:endParaRPr lang="en-US" b="1" dirty="0">
              <a:solidFill>
                <a:srgbClr val="FFD51D"/>
              </a:solidFill>
            </a:endParaRPr>
          </a:p>
        </p:txBody>
      </p:sp>
      <p:sp>
        <p:nvSpPr>
          <p:cNvPr id="3" name="Content Placeholder 2"/>
          <p:cNvSpPr>
            <a:spLocks noGrp="1"/>
          </p:cNvSpPr>
          <p:nvPr>
            <p:ph idx="4294967295"/>
          </p:nvPr>
        </p:nvSpPr>
        <p:spPr>
          <a:xfrm>
            <a:off x="428854" y="952500"/>
            <a:ext cx="5707380" cy="3336036"/>
          </a:xfrm>
          <a:prstGeom prst="rect">
            <a:avLst/>
          </a:prstGeom>
        </p:spPr>
        <p:txBody>
          <a:bodyPr>
            <a:noAutofit/>
          </a:bodyPr>
          <a:lstStyle/>
          <a:p>
            <a:pPr>
              <a:buClr>
                <a:schemeClr val="accent1"/>
              </a:buClr>
              <a:buFont typeface="Wingdings" panose="05000000000000000000" pitchFamily="2" charset="2"/>
              <a:buChar char="q"/>
            </a:pPr>
            <a:r>
              <a:rPr lang="en-US" sz="1960" dirty="0"/>
              <a:t>There were 2 studies; 2 cohorts of students:</a:t>
            </a:r>
          </a:p>
          <a:p>
            <a:pPr marL="800100" lvl="2" indent="-320040">
              <a:buClr>
                <a:schemeClr val="accent1"/>
              </a:buClr>
              <a:buSzPct val="85000"/>
              <a:buFont typeface="+mj-lt"/>
              <a:buAutoNum type="arabicPeriod"/>
            </a:pPr>
            <a:r>
              <a:rPr lang="en-US" sz="1960" dirty="0"/>
              <a:t>Elementary School Study</a:t>
            </a:r>
          </a:p>
          <a:p>
            <a:pPr marL="800100" lvl="2" indent="-320040">
              <a:buClr>
                <a:schemeClr val="accent1"/>
              </a:buClr>
              <a:buSzPct val="85000"/>
              <a:buFont typeface="+mj-lt"/>
              <a:buAutoNum type="arabicPeriod"/>
            </a:pPr>
            <a:r>
              <a:rPr lang="en-US" sz="1960" dirty="0"/>
              <a:t>Middle School Study</a:t>
            </a:r>
            <a:br>
              <a:rPr lang="en-US" sz="1960" dirty="0"/>
            </a:br>
            <a:r>
              <a:rPr lang="en-US" sz="1960" dirty="0"/>
              <a:t/>
            </a:r>
            <a:br>
              <a:rPr lang="en-US" sz="1960" dirty="0"/>
            </a:br>
            <a:r>
              <a:rPr lang="en-US" sz="1960" dirty="0" smtClean="0"/>
              <a:t/>
            </a:r>
            <a:br>
              <a:rPr lang="en-US" sz="1960" dirty="0" smtClean="0"/>
            </a:br>
            <a:endParaRPr lang="en-US" sz="1960" dirty="0"/>
          </a:p>
          <a:p>
            <a:pPr>
              <a:buClr>
                <a:schemeClr val="accent1"/>
              </a:buClr>
              <a:buFont typeface="Wingdings" panose="05000000000000000000" pitchFamily="2" charset="2"/>
              <a:buChar char="q"/>
            </a:pPr>
            <a:r>
              <a:rPr lang="en-US" sz="1960" dirty="0"/>
              <a:t>Schools were demographically matched and randomly assigned to an intervention group (LASER with STC™) or a non-intervention group (comparison “business-as-usual”) with pre- and post-testing </a:t>
            </a:r>
          </a:p>
        </p:txBody>
      </p:sp>
      <p:sp>
        <p:nvSpPr>
          <p:cNvPr id="8" name="Footer Placeholder 4"/>
          <p:cNvSpPr>
            <a:spLocks noGrp="1"/>
          </p:cNvSpPr>
          <p:nvPr>
            <p:ph type="ftr" sz="quarter" idx="4294967295"/>
          </p:nvPr>
        </p:nvSpPr>
        <p:spPr>
          <a:xfrm>
            <a:off x="0" y="4457700"/>
            <a:ext cx="3794758" cy="179610"/>
          </a:xfrm>
          <a:prstGeom prst="rect">
            <a:avLst/>
          </a:prstGeom>
        </p:spPr>
        <p:txBody>
          <a:bodyPr/>
          <a:lstStyle/>
          <a:p>
            <a:r>
              <a:rPr lang="en-US" sz="900" dirty="0" smtClean="0"/>
              <a:t>Zoblotsky et al 2016: https://ssec.si.edu/laser-i3</a:t>
            </a:r>
            <a:endParaRPr lang="en-US" sz="9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226939"/>
            <a:ext cx="1996440" cy="1859161"/>
          </a:xfrm>
          <a:prstGeom prst="rect">
            <a:avLst/>
          </a:prstGeom>
          <a:scene3d>
            <a:camera prst="orthographicFront">
              <a:rot lat="0" lon="0" rev="0"/>
            </a:camera>
            <a:lightRig rig="threePt" dir="t"/>
          </a:scene3d>
        </p:spPr>
      </p:pic>
      <p:sp>
        <p:nvSpPr>
          <p:cNvPr id="6" name="Text Placeholder 6"/>
          <p:cNvSpPr txBox="1">
            <a:spLocks/>
          </p:cNvSpPr>
          <p:nvPr/>
        </p:nvSpPr>
        <p:spPr bwMode="gray">
          <a:xfrm rot="16200000">
            <a:off x="4870181" y="1644919"/>
            <a:ext cx="2258929" cy="112090"/>
          </a:xfrm>
          <a:prstGeom prst="rect">
            <a:avLst/>
          </a:prstGeom>
        </p:spPr>
        <p:txBody>
          <a:bodyPr lIns="0" rIns="45720" bIns="27432" anchor="b" anchorCtr="0"/>
          <a:lstStyle>
            <a:lvl1pPr marL="0" indent="0" algn="l" rtl="0" eaLnBrk="1" latinLnBrk="0" hangingPunct="1">
              <a:spcBef>
                <a:spcPts val="0"/>
              </a:spcBef>
              <a:buClr>
                <a:schemeClr val="accent2"/>
              </a:buClr>
              <a:buSzPct val="60000"/>
              <a:buFont typeface="Wingdings"/>
              <a:buNone/>
              <a:defRPr sz="500" kern="1200">
                <a:solidFill>
                  <a:schemeClr val="tx1"/>
                </a:solidFill>
                <a:latin typeface="+mn-lt"/>
                <a:ea typeface="+mn-ea"/>
                <a:cs typeface="+mn-cs"/>
              </a:defRPr>
            </a:lvl1pPr>
            <a:lvl2pPr marL="114300" indent="0" algn="l" rtl="0" eaLnBrk="1" latinLnBrk="0" hangingPunct="1">
              <a:spcBef>
                <a:spcPts val="0"/>
              </a:spcBef>
              <a:buClr>
                <a:schemeClr val="accent1"/>
              </a:buClr>
              <a:buSzPct val="70000"/>
              <a:buFont typeface="Wingdings 2"/>
              <a:buNone/>
              <a:defRPr sz="500" kern="1200">
                <a:solidFill>
                  <a:schemeClr val="tx1"/>
                </a:solidFill>
                <a:latin typeface="+mn-lt"/>
                <a:ea typeface="+mn-ea"/>
                <a:cs typeface="+mn-cs"/>
              </a:defRPr>
            </a:lvl2pPr>
            <a:lvl3pPr marL="228600" indent="0" algn="l" rtl="0" eaLnBrk="1" latinLnBrk="0" hangingPunct="1">
              <a:spcBef>
                <a:spcPts val="0"/>
              </a:spcBef>
              <a:buClr>
                <a:schemeClr val="accent2"/>
              </a:buClr>
              <a:buSzPct val="75000"/>
              <a:buFont typeface="Wingdings"/>
              <a:buNone/>
              <a:defRPr sz="500" kern="1200">
                <a:solidFill>
                  <a:schemeClr val="tx1"/>
                </a:solidFill>
                <a:latin typeface="+mn-lt"/>
                <a:ea typeface="+mn-ea"/>
                <a:cs typeface="+mn-cs"/>
              </a:defRPr>
            </a:lvl3pPr>
            <a:lvl4pPr marL="342900" indent="0" algn="l" rtl="0" eaLnBrk="1" latinLnBrk="0" hangingPunct="1">
              <a:spcBef>
                <a:spcPts val="0"/>
              </a:spcBef>
              <a:buClr>
                <a:schemeClr val="accent3"/>
              </a:buClr>
              <a:buSzPct val="75000"/>
              <a:buFont typeface="Wingdings"/>
              <a:buNone/>
              <a:defRPr sz="500" kern="1200">
                <a:solidFill>
                  <a:schemeClr val="tx1"/>
                </a:solidFill>
                <a:latin typeface="+mn-lt"/>
                <a:ea typeface="+mn-ea"/>
                <a:cs typeface="+mn-cs"/>
              </a:defRPr>
            </a:lvl4pPr>
            <a:lvl5pPr marL="457200" indent="0" algn="l" rtl="0" eaLnBrk="1" latinLnBrk="0" hangingPunct="1">
              <a:spcBef>
                <a:spcPts val="0"/>
              </a:spcBef>
              <a:buClr>
                <a:schemeClr val="accent4"/>
              </a:buClr>
              <a:buSzPct val="65000"/>
              <a:buFont typeface="Wingdings"/>
              <a:buNone/>
              <a:defRPr sz="500" kern="1200">
                <a:solidFill>
                  <a:schemeClr val="tx1"/>
                </a:solidFill>
                <a:latin typeface="+mn-lt"/>
                <a:ea typeface="+mn-ea"/>
                <a:cs typeface="+mn-cs"/>
              </a:defRPr>
            </a:lvl5pPr>
            <a:lvl6pPr marL="1472184" indent="-160020" algn="l" rtl="0" eaLnBrk="1" latinLnBrk="0" hangingPunct="1">
              <a:spcBef>
                <a:spcPct val="20000"/>
              </a:spcBef>
              <a:buClr>
                <a:schemeClr val="accent1"/>
              </a:buClr>
              <a:buFont typeface="Wingdings"/>
              <a:buChar char="§"/>
              <a:defRPr sz="1260" kern="1200" baseline="0">
                <a:solidFill>
                  <a:schemeClr val="tx1"/>
                </a:solidFill>
                <a:latin typeface="+mn-lt"/>
                <a:ea typeface="+mn-ea"/>
                <a:cs typeface="+mn-cs"/>
              </a:defRPr>
            </a:lvl6pPr>
            <a:lvl7pPr marL="1664208" indent="-160020" algn="l" rtl="0" eaLnBrk="1" latinLnBrk="0" hangingPunct="1">
              <a:spcBef>
                <a:spcPct val="20000"/>
              </a:spcBef>
              <a:buClr>
                <a:schemeClr val="accent2"/>
              </a:buClr>
              <a:buFont typeface="Wingdings"/>
              <a:buChar char="§"/>
              <a:defRPr sz="1260" kern="1200" baseline="0">
                <a:solidFill>
                  <a:schemeClr val="tx1"/>
                </a:solidFill>
                <a:latin typeface="+mn-lt"/>
                <a:ea typeface="+mn-ea"/>
                <a:cs typeface="+mn-cs"/>
              </a:defRPr>
            </a:lvl7pPr>
            <a:lvl8pPr marL="1856232" indent="-160020" algn="l" rtl="0" eaLnBrk="1" latinLnBrk="0" hangingPunct="1">
              <a:spcBef>
                <a:spcPct val="20000"/>
              </a:spcBef>
              <a:buClr>
                <a:schemeClr val="accent3"/>
              </a:buClr>
              <a:buFont typeface="Wingdings"/>
              <a:buChar char="§"/>
              <a:defRPr sz="1260" kern="1200" baseline="0">
                <a:solidFill>
                  <a:schemeClr val="tx1"/>
                </a:solidFill>
                <a:latin typeface="+mn-lt"/>
                <a:ea typeface="+mn-ea"/>
                <a:cs typeface="+mn-cs"/>
              </a:defRPr>
            </a:lvl8pPr>
            <a:lvl9pPr marL="2048256" indent="-160020" algn="l" rtl="0" eaLnBrk="1" latinLnBrk="0" hangingPunct="1">
              <a:spcBef>
                <a:spcPct val="20000"/>
              </a:spcBef>
              <a:buClr>
                <a:schemeClr val="accent4"/>
              </a:buClr>
              <a:buFont typeface="Wingdings"/>
              <a:buChar char="§"/>
              <a:defRPr sz="1260" kern="1200" baseline="0">
                <a:solidFill>
                  <a:schemeClr val="tx1"/>
                </a:solidFill>
                <a:latin typeface="+mn-lt"/>
                <a:ea typeface="+mn-ea"/>
                <a:cs typeface="+mn-cs"/>
              </a:defRPr>
            </a:lvl9pPr>
          </a:lstStyle>
          <a:p>
            <a:pPr defTabSz="914400"/>
            <a:r>
              <a:rPr lang="en-US" dirty="0" smtClean="0"/>
              <a:t>Source: SSEC.</a:t>
            </a:r>
          </a:p>
        </p:txBody>
      </p:sp>
    </p:spTree>
    <p:extLst>
      <p:ext uri="{BB962C8B-B14F-4D97-AF65-F5344CB8AC3E}">
        <p14:creationId xmlns:p14="http://schemas.microsoft.com/office/powerpoint/2010/main" val="2063034006"/>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8"/>
          </p:nvPr>
        </p:nvSpPr>
        <p:spPr>
          <a:xfrm>
            <a:off x="-1" y="4390123"/>
            <a:ext cx="4419601" cy="219977"/>
          </a:xfrm>
        </p:spPr>
        <p:txBody>
          <a:bodyPr/>
          <a:lstStyle/>
          <a:p>
            <a:r>
              <a:rPr lang="en-US" sz="900" dirty="0"/>
              <a:t>PASS table from Kathy Comfort, </a:t>
            </a:r>
            <a:r>
              <a:rPr lang="en-US" sz="900" dirty="0" err="1"/>
              <a:t>PASS@WestEd</a:t>
            </a:r>
            <a:r>
              <a:rPr lang="en-US" sz="900" dirty="0"/>
              <a:t>. 1996-2016.</a:t>
            </a:r>
          </a:p>
          <a:p>
            <a:r>
              <a:rPr lang="en-US" sz="900" dirty="0">
                <a:hlinkClick r:id="rId3"/>
              </a:rPr>
              <a:t>https://www.wested.org/project/partnership-for-the-assessment-of-standards-based-science/</a:t>
            </a:r>
            <a:r>
              <a:rPr lang="en-US" sz="900" dirty="0"/>
              <a:t>  </a:t>
            </a:r>
          </a:p>
        </p:txBody>
      </p:sp>
      <p:sp>
        <p:nvSpPr>
          <p:cNvPr id="2" name="Title 1"/>
          <p:cNvSpPr>
            <a:spLocks noGrp="1"/>
          </p:cNvSpPr>
          <p:nvPr>
            <p:ph type="title"/>
          </p:nvPr>
        </p:nvSpPr>
        <p:spPr/>
        <p:txBody>
          <a:bodyPr>
            <a:noAutofit/>
          </a:bodyPr>
          <a:lstStyle/>
          <a:p>
            <a:r>
              <a:rPr lang="en-US" sz="2300" dirty="0"/>
              <a:t>Instruments: Partnership for the Assessment of Standards-Based Science (PASS)</a:t>
            </a:r>
          </a:p>
        </p:txBody>
      </p:sp>
      <p:graphicFrame>
        <p:nvGraphicFramePr>
          <p:cNvPr id="6" name="Table 5"/>
          <p:cNvGraphicFramePr>
            <a:graphicFrameLocks noGrp="1"/>
          </p:cNvGraphicFramePr>
          <p:nvPr>
            <p:extLst>
              <p:ext uri="{D42A27DB-BD31-4B8C-83A1-F6EECF244321}">
                <p14:modId xmlns:p14="http://schemas.microsoft.com/office/powerpoint/2010/main" val="3909144535"/>
              </p:ext>
            </p:extLst>
          </p:nvPr>
        </p:nvGraphicFramePr>
        <p:xfrm>
          <a:off x="352425" y="1104900"/>
          <a:ext cx="5695950" cy="2743200"/>
        </p:xfrm>
        <a:graphic>
          <a:graphicData uri="http://schemas.openxmlformats.org/drawingml/2006/table">
            <a:tbl>
              <a:tblPr firstRow="1" bandRow="1">
                <a:tableStyleId>{B301B821-A1FF-4177-AEE7-76D212191A09}</a:tableStyleId>
              </a:tblPr>
              <a:tblGrid>
                <a:gridCol w="2383000">
                  <a:extLst>
                    <a:ext uri="{9D8B030D-6E8A-4147-A177-3AD203B41FA5}">
                      <a16:colId xmlns:a16="http://schemas.microsoft.com/office/drawing/2014/main" xmlns="" val="20000"/>
                    </a:ext>
                  </a:extLst>
                </a:gridCol>
                <a:gridCol w="3312950">
                  <a:extLst>
                    <a:ext uri="{9D8B030D-6E8A-4147-A177-3AD203B41FA5}">
                      <a16:colId xmlns:a16="http://schemas.microsoft.com/office/drawing/2014/main" xmlns="" val="20001"/>
                    </a:ext>
                  </a:extLst>
                </a:gridCol>
              </a:tblGrid>
              <a:tr h="310487">
                <a:tc>
                  <a:txBody>
                    <a:bodyPr/>
                    <a:lstStyle/>
                    <a:p>
                      <a:r>
                        <a:rPr lang="en-US" sz="1400" dirty="0" smtClean="0"/>
                        <a:t>PASS Assessment Component</a:t>
                      </a:r>
                      <a:endParaRPr lang="en-US" sz="1400" dirty="0"/>
                    </a:p>
                  </a:txBody>
                  <a:tcPr marL="64008" marR="64008" marT="32004" marB="32004"/>
                </a:tc>
                <a:tc>
                  <a:txBody>
                    <a:bodyPr/>
                    <a:lstStyle/>
                    <a:p>
                      <a:r>
                        <a:rPr lang="en-US" sz="1400" dirty="0" smtClean="0"/>
                        <a:t>Description</a:t>
                      </a:r>
                      <a:endParaRPr lang="en-US" sz="1400" dirty="0"/>
                    </a:p>
                  </a:txBody>
                  <a:tcPr marL="64008" marR="64008" marT="32004" marB="32004"/>
                </a:tc>
                <a:extLst>
                  <a:ext uri="{0D108BD9-81ED-4DB2-BD59-A6C34878D82A}">
                    <a16:rowId xmlns:a16="http://schemas.microsoft.com/office/drawing/2014/main" xmlns="" val="10000"/>
                  </a:ext>
                </a:extLst>
              </a:tr>
              <a:tr h="515203">
                <a:tc>
                  <a:txBody>
                    <a:bodyPr/>
                    <a:lstStyle/>
                    <a:p>
                      <a:r>
                        <a:rPr lang="en-US" sz="1600" b="1" dirty="0" smtClean="0"/>
                        <a:t>Multiple Choice (MC)</a:t>
                      </a:r>
                      <a:endParaRPr lang="en-US" sz="1600" b="1" dirty="0"/>
                    </a:p>
                  </a:txBody>
                  <a:tcPr marL="64008" marR="64008" marT="32004" marB="32004"/>
                </a:tc>
                <a:tc>
                  <a:txBody>
                    <a:bodyPr/>
                    <a:lstStyle/>
                    <a:p>
                      <a:r>
                        <a:rPr lang="en-US" sz="1400" dirty="0" smtClean="0"/>
                        <a:t>Assesses students’ understanding of scientific facts, concepts, principles,</a:t>
                      </a:r>
                      <a:r>
                        <a:rPr lang="en-US" sz="1400" baseline="0" dirty="0" smtClean="0"/>
                        <a:t> laws, and theories.</a:t>
                      </a:r>
                      <a:endParaRPr lang="en-US" sz="1400" dirty="0"/>
                    </a:p>
                  </a:txBody>
                  <a:tcPr marL="64008" marR="64008" marT="32004" marB="32004"/>
                </a:tc>
                <a:extLst>
                  <a:ext uri="{0D108BD9-81ED-4DB2-BD59-A6C34878D82A}">
                    <a16:rowId xmlns:a16="http://schemas.microsoft.com/office/drawing/2014/main" xmlns="" val="10001"/>
                  </a:ext>
                </a:extLst>
              </a:tr>
              <a:tr h="958755">
                <a:tc>
                  <a:txBody>
                    <a:bodyPr/>
                    <a:lstStyle/>
                    <a:p>
                      <a:r>
                        <a:rPr lang="en-US" sz="1600" b="1" dirty="0" smtClean="0"/>
                        <a:t>Open-Ended</a:t>
                      </a:r>
                      <a:r>
                        <a:rPr lang="en-US" sz="1600" b="1" baseline="0" dirty="0" smtClean="0"/>
                        <a:t> (OE)</a:t>
                      </a:r>
                      <a:endParaRPr lang="en-US" sz="1600" b="1" dirty="0"/>
                    </a:p>
                  </a:txBody>
                  <a:tcPr marL="64008" marR="64008" marT="32004" marB="32004"/>
                </a:tc>
                <a:tc>
                  <a:txBody>
                    <a:bodyPr/>
                    <a:lstStyle/>
                    <a:p>
                      <a:r>
                        <a:rPr lang="en-US" sz="1400" dirty="0" smtClean="0"/>
                        <a:t>Students analyze</a:t>
                      </a:r>
                      <a:r>
                        <a:rPr lang="en-US" sz="1400" baseline="0" dirty="0" smtClean="0"/>
                        <a:t> a problem, think critically, conduct a secondary analysis, and apply learning. They construct explanations using evidence.</a:t>
                      </a:r>
                      <a:endParaRPr lang="en-US" sz="1400" dirty="0"/>
                    </a:p>
                  </a:txBody>
                  <a:tcPr marL="64008" marR="64008" marT="32004" marB="32004"/>
                </a:tc>
                <a:extLst>
                  <a:ext uri="{0D108BD9-81ED-4DB2-BD59-A6C34878D82A}">
                    <a16:rowId xmlns:a16="http://schemas.microsoft.com/office/drawing/2014/main" xmlns="" val="10002"/>
                  </a:ext>
                </a:extLst>
              </a:tr>
              <a:tr h="958755">
                <a:tc>
                  <a:txBody>
                    <a:bodyPr/>
                    <a:lstStyle/>
                    <a:p>
                      <a:r>
                        <a:rPr lang="en-US" sz="1600" b="1" dirty="0" smtClean="0"/>
                        <a:t>Performance Task (PT)</a:t>
                      </a:r>
                      <a:endParaRPr lang="en-US" sz="1600" b="1" dirty="0"/>
                    </a:p>
                  </a:txBody>
                  <a:tcPr marL="64008" marR="64008" marT="32004" marB="32004"/>
                </a:tc>
                <a:tc>
                  <a:txBody>
                    <a:bodyPr/>
                    <a:lstStyle/>
                    <a:p>
                      <a:r>
                        <a:rPr lang="en-US" sz="1400" dirty="0" smtClean="0"/>
                        <a:t>Students use equipment to perform investigations;</a:t>
                      </a:r>
                      <a:r>
                        <a:rPr lang="en-US" sz="1400" baseline="0" dirty="0" smtClean="0"/>
                        <a:t> make observations; generate, organize, and analyze data; communicate understandings; and apply learning.</a:t>
                      </a:r>
                      <a:endParaRPr lang="en-US" sz="1400" dirty="0"/>
                    </a:p>
                  </a:txBody>
                  <a:tcPr marL="64008" marR="64008" marT="32004" marB="32004"/>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41977153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sec.si.edu/sites/default/files/components/callout/images/PASS%20PT%20Regions.png"/>
          <p:cNvPicPr>
            <a:picLocks noChangeAspect="1" noChangeArrowheads="1"/>
          </p:cNvPicPr>
          <p:nvPr/>
        </p:nvPicPr>
        <p:blipFill rotWithShape="1">
          <a:blip r:embed="rId3">
            <a:extLst>
              <a:ext uri="{28A0092B-C50C-407E-A947-70E740481C1C}">
                <a14:useLocalDpi xmlns:a14="http://schemas.microsoft.com/office/drawing/2010/main" val="0"/>
              </a:ext>
            </a:extLst>
          </a:blip>
          <a:srcRect t="2469"/>
          <a:stretch/>
        </p:blipFill>
        <p:spPr bwMode="auto">
          <a:xfrm>
            <a:off x="341171" y="952499"/>
            <a:ext cx="3232609" cy="36497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2450" dirty="0"/>
              <a:t>Students were able to apply what they learned to solve real science problems</a:t>
            </a: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3780" y="1941910"/>
            <a:ext cx="2640330" cy="157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6"/>
          <p:cNvSpPr txBox="1">
            <a:spLocks/>
          </p:cNvSpPr>
          <p:nvPr/>
        </p:nvSpPr>
        <p:spPr bwMode="gray">
          <a:xfrm rot="16200000">
            <a:off x="5140691" y="2334930"/>
            <a:ext cx="2258929" cy="112090"/>
          </a:xfrm>
          <a:prstGeom prst="rect">
            <a:avLst/>
          </a:prstGeom>
        </p:spPr>
        <p:txBody>
          <a:bodyPr lIns="0" rIns="45720" bIns="27432" anchor="b" anchorCtr="0"/>
          <a:lstStyle>
            <a:lvl1pPr marL="0" indent="0" algn="l" rtl="0" eaLnBrk="1" latinLnBrk="0" hangingPunct="1">
              <a:spcBef>
                <a:spcPts val="0"/>
              </a:spcBef>
              <a:buClr>
                <a:schemeClr val="accent2"/>
              </a:buClr>
              <a:buSzPct val="60000"/>
              <a:buFont typeface="Wingdings"/>
              <a:buNone/>
              <a:defRPr sz="500" kern="1200">
                <a:solidFill>
                  <a:schemeClr val="tx1"/>
                </a:solidFill>
                <a:latin typeface="+mn-lt"/>
                <a:ea typeface="+mn-ea"/>
                <a:cs typeface="+mn-cs"/>
              </a:defRPr>
            </a:lvl1pPr>
            <a:lvl2pPr marL="114300" indent="0" algn="l" rtl="0" eaLnBrk="1" latinLnBrk="0" hangingPunct="1">
              <a:spcBef>
                <a:spcPts val="0"/>
              </a:spcBef>
              <a:buClr>
                <a:schemeClr val="accent1"/>
              </a:buClr>
              <a:buSzPct val="70000"/>
              <a:buFont typeface="Wingdings 2"/>
              <a:buNone/>
              <a:defRPr sz="500" kern="1200">
                <a:solidFill>
                  <a:schemeClr val="tx1"/>
                </a:solidFill>
                <a:latin typeface="+mn-lt"/>
                <a:ea typeface="+mn-ea"/>
                <a:cs typeface="+mn-cs"/>
              </a:defRPr>
            </a:lvl2pPr>
            <a:lvl3pPr marL="228600" indent="0" algn="l" rtl="0" eaLnBrk="1" latinLnBrk="0" hangingPunct="1">
              <a:spcBef>
                <a:spcPts val="0"/>
              </a:spcBef>
              <a:buClr>
                <a:schemeClr val="accent2"/>
              </a:buClr>
              <a:buSzPct val="75000"/>
              <a:buFont typeface="Wingdings"/>
              <a:buNone/>
              <a:defRPr sz="500" kern="1200">
                <a:solidFill>
                  <a:schemeClr val="tx1"/>
                </a:solidFill>
                <a:latin typeface="+mn-lt"/>
                <a:ea typeface="+mn-ea"/>
                <a:cs typeface="+mn-cs"/>
              </a:defRPr>
            </a:lvl3pPr>
            <a:lvl4pPr marL="342900" indent="0" algn="l" rtl="0" eaLnBrk="1" latinLnBrk="0" hangingPunct="1">
              <a:spcBef>
                <a:spcPts val="0"/>
              </a:spcBef>
              <a:buClr>
                <a:schemeClr val="accent3"/>
              </a:buClr>
              <a:buSzPct val="75000"/>
              <a:buFont typeface="Wingdings"/>
              <a:buNone/>
              <a:defRPr sz="500" kern="1200">
                <a:solidFill>
                  <a:schemeClr val="tx1"/>
                </a:solidFill>
                <a:latin typeface="+mn-lt"/>
                <a:ea typeface="+mn-ea"/>
                <a:cs typeface="+mn-cs"/>
              </a:defRPr>
            </a:lvl4pPr>
            <a:lvl5pPr marL="457200" indent="0" algn="l" rtl="0" eaLnBrk="1" latinLnBrk="0" hangingPunct="1">
              <a:spcBef>
                <a:spcPts val="0"/>
              </a:spcBef>
              <a:buClr>
                <a:schemeClr val="accent4"/>
              </a:buClr>
              <a:buSzPct val="65000"/>
              <a:buFont typeface="Wingdings"/>
              <a:buNone/>
              <a:defRPr sz="500" kern="1200">
                <a:solidFill>
                  <a:schemeClr val="tx1"/>
                </a:solidFill>
                <a:latin typeface="+mn-lt"/>
                <a:ea typeface="+mn-ea"/>
                <a:cs typeface="+mn-cs"/>
              </a:defRPr>
            </a:lvl5pPr>
            <a:lvl6pPr marL="1472184" indent="-160020" algn="l" rtl="0" eaLnBrk="1" latinLnBrk="0" hangingPunct="1">
              <a:spcBef>
                <a:spcPct val="20000"/>
              </a:spcBef>
              <a:buClr>
                <a:schemeClr val="accent1"/>
              </a:buClr>
              <a:buFont typeface="Wingdings"/>
              <a:buChar char="§"/>
              <a:defRPr sz="1260" kern="1200" baseline="0">
                <a:solidFill>
                  <a:schemeClr val="tx1"/>
                </a:solidFill>
                <a:latin typeface="+mn-lt"/>
                <a:ea typeface="+mn-ea"/>
                <a:cs typeface="+mn-cs"/>
              </a:defRPr>
            </a:lvl6pPr>
            <a:lvl7pPr marL="1664208" indent="-160020" algn="l" rtl="0" eaLnBrk="1" latinLnBrk="0" hangingPunct="1">
              <a:spcBef>
                <a:spcPct val="20000"/>
              </a:spcBef>
              <a:buClr>
                <a:schemeClr val="accent2"/>
              </a:buClr>
              <a:buFont typeface="Wingdings"/>
              <a:buChar char="§"/>
              <a:defRPr sz="1260" kern="1200" baseline="0">
                <a:solidFill>
                  <a:schemeClr val="tx1"/>
                </a:solidFill>
                <a:latin typeface="+mn-lt"/>
                <a:ea typeface="+mn-ea"/>
                <a:cs typeface="+mn-cs"/>
              </a:defRPr>
            </a:lvl7pPr>
            <a:lvl8pPr marL="1856232" indent="-160020" algn="l" rtl="0" eaLnBrk="1" latinLnBrk="0" hangingPunct="1">
              <a:spcBef>
                <a:spcPct val="20000"/>
              </a:spcBef>
              <a:buClr>
                <a:schemeClr val="accent3"/>
              </a:buClr>
              <a:buFont typeface="Wingdings"/>
              <a:buChar char="§"/>
              <a:defRPr sz="1260" kern="1200" baseline="0">
                <a:solidFill>
                  <a:schemeClr val="tx1"/>
                </a:solidFill>
                <a:latin typeface="+mn-lt"/>
                <a:ea typeface="+mn-ea"/>
                <a:cs typeface="+mn-cs"/>
              </a:defRPr>
            </a:lvl8pPr>
            <a:lvl9pPr marL="2048256" indent="-160020" algn="l" rtl="0" eaLnBrk="1" latinLnBrk="0" hangingPunct="1">
              <a:spcBef>
                <a:spcPct val="20000"/>
              </a:spcBef>
              <a:buClr>
                <a:schemeClr val="accent4"/>
              </a:buClr>
              <a:buFont typeface="Wingdings"/>
              <a:buChar char="§"/>
              <a:defRPr sz="1260" kern="1200" baseline="0">
                <a:solidFill>
                  <a:schemeClr val="tx1"/>
                </a:solidFill>
                <a:latin typeface="+mn-lt"/>
                <a:ea typeface="+mn-ea"/>
                <a:cs typeface="+mn-cs"/>
              </a:defRPr>
            </a:lvl9pPr>
          </a:lstStyle>
          <a:p>
            <a:pPr defTabSz="914400"/>
            <a:r>
              <a:rPr lang="en-US" dirty="0" smtClean="0"/>
              <a:t>Source: SSEC.</a:t>
            </a:r>
          </a:p>
        </p:txBody>
      </p:sp>
    </p:spTree>
    <p:extLst>
      <p:ext uri="{BB962C8B-B14F-4D97-AF65-F5344CB8AC3E}">
        <p14:creationId xmlns:p14="http://schemas.microsoft.com/office/powerpoint/2010/main" val="4434667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Grp="1" noChangeAspect="1" noChangeArrowheads="1"/>
          </p:cNvPicPr>
          <p:nvPr>
            <p:ph idx="1"/>
          </p:nvPr>
        </p:nvPicPr>
        <p:blipFill rotWithShape="1">
          <a:blip r:embed="rId3" cstate="print"/>
          <a:stretch/>
        </p:blipFill>
        <p:spPr bwMode="auto">
          <a:xfrm>
            <a:off x="-194152" y="1339559"/>
            <a:ext cx="4385151" cy="2465443"/>
          </a:xfrm>
          <a:prstGeom prst="rect">
            <a:avLst/>
          </a:prstGeom>
          <a:noFill/>
          <a:ln w="9525">
            <a:noFill/>
            <a:miter lim="800000"/>
            <a:headEnd/>
            <a:tailEnd/>
          </a:ln>
        </p:spPr>
      </p:pic>
      <p:sp>
        <p:nvSpPr>
          <p:cNvPr id="6" name="Text Placeholder 5"/>
          <p:cNvSpPr>
            <a:spLocks noGrp="1"/>
          </p:cNvSpPr>
          <p:nvPr>
            <p:ph type="body" sz="quarter" idx="28"/>
          </p:nvPr>
        </p:nvSpPr>
        <p:spPr/>
        <p:txBody>
          <a:bodyPr/>
          <a:lstStyle/>
          <a:p>
            <a:r>
              <a:rPr lang="en-US" dirty="0"/>
              <a:t>Observational data presented was collected during the 2013-13 school year. Adapted from CREP, “The LASER Model, Summative Report, Section 2” (Memphis: CREP / University of Memphis, July 15, 2015</a:t>
            </a:r>
            <a:r>
              <a:rPr lang="en-US" dirty="0" smtClean="0"/>
              <a:t>).</a:t>
            </a:r>
            <a:endParaRPr lang="en-US" dirty="0"/>
          </a:p>
        </p:txBody>
      </p:sp>
      <p:sp>
        <p:nvSpPr>
          <p:cNvPr id="2" name="Title 1"/>
          <p:cNvSpPr>
            <a:spLocks noGrp="1"/>
          </p:cNvSpPr>
          <p:nvPr>
            <p:ph type="title"/>
          </p:nvPr>
        </p:nvSpPr>
        <p:spPr/>
        <p:txBody>
          <a:bodyPr>
            <a:noAutofit/>
          </a:bodyPr>
          <a:lstStyle/>
          <a:p>
            <a:r>
              <a:rPr lang="en-US" sz="1800" dirty="0"/>
              <a:t>Classroom observations showed students in LASER schools </a:t>
            </a:r>
            <a:r>
              <a:rPr lang="en-US" sz="1800" dirty="0" smtClean="0"/>
              <a:t>collaborated </a:t>
            </a:r>
            <a:r>
              <a:rPr lang="en-US" sz="1800" dirty="0"/>
              <a:t>and worked in </a:t>
            </a:r>
            <a:r>
              <a:rPr lang="en-US" sz="1800" dirty="0" smtClean="0"/>
              <a:t>teams more </a:t>
            </a:r>
            <a:r>
              <a:rPr lang="en-US" sz="1800" dirty="0"/>
              <a:t>to solve problems</a:t>
            </a:r>
          </a:p>
        </p:txBody>
      </p:sp>
      <p:sp>
        <p:nvSpPr>
          <p:cNvPr id="3" name="TextBox 2"/>
          <p:cNvSpPr txBox="1"/>
          <p:nvPr/>
        </p:nvSpPr>
        <p:spPr>
          <a:xfrm>
            <a:off x="3360420" y="3627120"/>
            <a:ext cx="373380" cy="228076"/>
          </a:xfrm>
          <a:prstGeom prst="rect">
            <a:avLst/>
          </a:prstGeom>
          <a:solidFill>
            <a:schemeClr val="bg1"/>
          </a:solidFill>
        </p:spPr>
        <p:txBody>
          <a:bodyPr wrap="square" rtlCol="0">
            <a:spAutoFit/>
          </a:bodyPr>
          <a:lstStyle/>
          <a:p>
            <a:endParaRPr lang="en-US" sz="882" dirty="0"/>
          </a:p>
        </p:txBody>
      </p:sp>
      <p:sp>
        <p:nvSpPr>
          <p:cNvPr id="4" name="TextBox 3"/>
          <p:cNvSpPr txBox="1"/>
          <p:nvPr/>
        </p:nvSpPr>
        <p:spPr>
          <a:xfrm>
            <a:off x="320040" y="963573"/>
            <a:ext cx="3040380" cy="2326663"/>
          </a:xfrm>
          <a:prstGeom prst="rect">
            <a:avLst/>
          </a:prstGeom>
          <a:noFill/>
        </p:spPr>
        <p:txBody>
          <a:bodyPr wrap="square" rtlCol="0">
            <a:spAutoFit/>
          </a:bodyPr>
          <a:lstStyle/>
          <a:p>
            <a:r>
              <a:rPr lang="en-US" sz="1400" b="1" dirty="0"/>
              <a:t>Collaborative Learning</a:t>
            </a:r>
          </a:p>
          <a:p>
            <a:endParaRPr lang="en-US" sz="882" b="1" dirty="0"/>
          </a:p>
          <a:p>
            <a:endParaRPr lang="en-US" sz="882" b="1" dirty="0"/>
          </a:p>
          <a:p>
            <a:endParaRPr lang="en-US" sz="882" b="1" dirty="0"/>
          </a:p>
          <a:p>
            <a:endParaRPr lang="en-US" sz="882" b="1" dirty="0"/>
          </a:p>
          <a:p>
            <a:endParaRPr lang="en-US" sz="882" b="1" dirty="0"/>
          </a:p>
          <a:p>
            <a:endParaRPr lang="en-US" sz="882" b="1" dirty="0"/>
          </a:p>
          <a:p>
            <a:endParaRPr lang="en-US" sz="882" b="1" dirty="0"/>
          </a:p>
          <a:p>
            <a:endParaRPr lang="en-US" sz="882" b="1" dirty="0"/>
          </a:p>
          <a:p>
            <a:endParaRPr lang="en-US" sz="882" b="1" dirty="0"/>
          </a:p>
          <a:p>
            <a:endParaRPr lang="en-US" sz="882" b="1" dirty="0"/>
          </a:p>
          <a:p>
            <a:endParaRPr lang="en-US" sz="882" b="1" dirty="0"/>
          </a:p>
          <a:p>
            <a:endParaRPr lang="en-US" sz="882" b="1" dirty="0"/>
          </a:p>
          <a:p>
            <a:endParaRPr lang="en-US" sz="882" b="1" dirty="0"/>
          </a:p>
          <a:p>
            <a:endParaRPr lang="en-US" sz="882" b="1" dirty="0"/>
          </a:p>
          <a:p>
            <a:endParaRPr lang="en-US" sz="770"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049" r="4275"/>
          <a:stretch/>
        </p:blipFill>
        <p:spPr>
          <a:xfrm>
            <a:off x="3627120" y="2259396"/>
            <a:ext cx="2720340" cy="2122104"/>
          </a:xfrm>
          <a:prstGeom prst="rect">
            <a:avLst/>
          </a:prstGeom>
        </p:spPr>
      </p:pic>
      <p:sp>
        <p:nvSpPr>
          <p:cNvPr id="8" name="Text Placeholder 6"/>
          <p:cNvSpPr txBox="1">
            <a:spLocks/>
          </p:cNvSpPr>
          <p:nvPr/>
        </p:nvSpPr>
        <p:spPr bwMode="gray">
          <a:xfrm rot="16200000">
            <a:off x="5138690" y="2864119"/>
            <a:ext cx="2258929" cy="112090"/>
          </a:xfrm>
          <a:prstGeom prst="rect">
            <a:avLst/>
          </a:prstGeom>
        </p:spPr>
        <p:txBody>
          <a:bodyPr lIns="0" rIns="45720" bIns="27432" anchor="b" anchorCtr="0"/>
          <a:lstStyle>
            <a:lvl1pPr marL="0" indent="0" algn="l" rtl="0" eaLnBrk="1" latinLnBrk="0" hangingPunct="1">
              <a:spcBef>
                <a:spcPts val="0"/>
              </a:spcBef>
              <a:buClr>
                <a:schemeClr val="accent2"/>
              </a:buClr>
              <a:buSzPct val="60000"/>
              <a:buFont typeface="Wingdings"/>
              <a:buNone/>
              <a:defRPr sz="500" kern="1200">
                <a:solidFill>
                  <a:schemeClr val="tx1"/>
                </a:solidFill>
                <a:latin typeface="+mn-lt"/>
                <a:ea typeface="+mn-ea"/>
                <a:cs typeface="+mn-cs"/>
              </a:defRPr>
            </a:lvl1pPr>
            <a:lvl2pPr marL="114300" indent="0" algn="l" rtl="0" eaLnBrk="1" latinLnBrk="0" hangingPunct="1">
              <a:spcBef>
                <a:spcPts val="0"/>
              </a:spcBef>
              <a:buClr>
                <a:schemeClr val="accent1"/>
              </a:buClr>
              <a:buSzPct val="70000"/>
              <a:buFont typeface="Wingdings 2"/>
              <a:buNone/>
              <a:defRPr sz="500" kern="1200">
                <a:solidFill>
                  <a:schemeClr val="tx1"/>
                </a:solidFill>
                <a:latin typeface="+mn-lt"/>
                <a:ea typeface="+mn-ea"/>
                <a:cs typeface="+mn-cs"/>
              </a:defRPr>
            </a:lvl2pPr>
            <a:lvl3pPr marL="228600" indent="0" algn="l" rtl="0" eaLnBrk="1" latinLnBrk="0" hangingPunct="1">
              <a:spcBef>
                <a:spcPts val="0"/>
              </a:spcBef>
              <a:buClr>
                <a:schemeClr val="accent2"/>
              </a:buClr>
              <a:buSzPct val="75000"/>
              <a:buFont typeface="Wingdings"/>
              <a:buNone/>
              <a:defRPr sz="500" kern="1200">
                <a:solidFill>
                  <a:schemeClr val="tx1"/>
                </a:solidFill>
                <a:latin typeface="+mn-lt"/>
                <a:ea typeface="+mn-ea"/>
                <a:cs typeface="+mn-cs"/>
              </a:defRPr>
            </a:lvl3pPr>
            <a:lvl4pPr marL="342900" indent="0" algn="l" rtl="0" eaLnBrk="1" latinLnBrk="0" hangingPunct="1">
              <a:spcBef>
                <a:spcPts val="0"/>
              </a:spcBef>
              <a:buClr>
                <a:schemeClr val="accent3"/>
              </a:buClr>
              <a:buSzPct val="75000"/>
              <a:buFont typeface="Wingdings"/>
              <a:buNone/>
              <a:defRPr sz="500" kern="1200">
                <a:solidFill>
                  <a:schemeClr val="tx1"/>
                </a:solidFill>
                <a:latin typeface="+mn-lt"/>
                <a:ea typeface="+mn-ea"/>
                <a:cs typeface="+mn-cs"/>
              </a:defRPr>
            </a:lvl4pPr>
            <a:lvl5pPr marL="457200" indent="0" algn="l" rtl="0" eaLnBrk="1" latinLnBrk="0" hangingPunct="1">
              <a:spcBef>
                <a:spcPts val="0"/>
              </a:spcBef>
              <a:buClr>
                <a:schemeClr val="accent4"/>
              </a:buClr>
              <a:buSzPct val="65000"/>
              <a:buFont typeface="Wingdings"/>
              <a:buNone/>
              <a:defRPr sz="500" kern="1200">
                <a:solidFill>
                  <a:schemeClr val="tx1"/>
                </a:solidFill>
                <a:latin typeface="+mn-lt"/>
                <a:ea typeface="+mn-ea"/>
                <a:cs typeface="+mn-cs"/>
              </a:defRPr>
            </a:lvl5pPr>
            <a:lvl6pPr marL="1472184" indent="-160020" algn="l" rtl="0" eaLnBrk="1" latinLnBrk="0" hangingPunct="1">
              <a:spcBef>
                <a:spcPct val="20000"/>
              </a:spcBef>
              <a:buClr>
                <a:schemeClr val="accent1"/>
              </a:buClr>
              <a:buFont typeface="Wingdings"/>
              <a:buChar char="§"/>
              <a:defRPr sz="1260" kern="1200" baseline="0">
                <a:solidFill>
                  <a:schemeClr val="tx1"/>
                </a:solidFill>
                <a:latin typeface="+mn-lt"/>
                <a:ea typeface="+mn-ea"/>
                <a:cs typeface="+mn-cs"/>
              </a:defRPr>
            </a:lvl6pPr>
            <a:lvl7pPr marL="1664208" indent="-160020" algn="l" rtl="0" eaLnBrk="1" latinLnBrk="0" hangingPunct="1">
              <a:spcBef>
                <a:spcPct val="20000"/>
              </a:spcBef>
              <a:buClr>
                <a:schemeClr val="accent2"/>
              </a:buClr>
              <a:buFont typeface="Wingdings"/>
              <a:buChar char="§"/>
              <a:defRPr sz="1260" kern="1200" baseline="0">
                <a:solidFill>
                  <a:schemeClr val="tx1"/>
                </a:solidFill>
                <a:latin typeface="+mn-lt"/>
                <a:ea typeface="+mn-ea"/>
                <a:cs typeface="+mn-cs"/>
              </a:defRPr>
            </a:lvl7pPr>
            <a:lvl8pPr marL="1856232" indent="-160020" algn="l" rtl="0" eaLnBrk="1" latinLnBrk="0" hangingPunct="1">
              <a:spcBef>
                <a:spcPct val="20000"/>
              </a:spcBef>
              <a:buClr>
                <a:schemeClr val="accent3"/>
              </a:buClr>
              <a:buFont typeface="Wingdings"/>
              <a:buChar char="§"/>
              <a:defRPr sz="1260" kern="1200" baseline="0">
                <a:solidFill>
                  <a:schemeClr val="tx1"/>
                </a:solidFill>
                <a:latin typeface="+mn-lt"/>
                <a:ea typeface="+mn-ea"/>
                <a:cs typeface="+mn-cs"/>
              </a:defRPr>
            </a:lvl8pPr>
            <a:lvl9pPr marL="2048256" indent="-160020" algn="l" rtl="0" eaLnBrk="1" latinLnBrk="0" hangingPunct="1">
              <a:spcBef>
                <a:spcPct val="20000"/>
              </a:spcBef>
              <a:buClr>
                <a:schemeClr val="accent4"/>
              </a:buClr>
              <a:buFont typeface="Wingdings"/>
              <a:buChar char="§"/>
              <a:defRPr sz="1260" kern="1200" baseline="0">
                <a:solidFill>
                  <a:schemeClr val="tx1"/>
                </a:solidFill>
                <a:latin typeface="+mn-lt"/>
                <a:ea typeface="+mn-ea"/>
                <a:cs typeface="+mn-cs"/>
              </a:defRPr>
            </a:lvl9pPr>
          </a:lstStyle>
          <a:p>
            <a:pPr defTabSz="914400"/>
            <a:r>
              <a:rPr lang="en-US" dirty="0" smtClean="0"/>
              <a:t>Source: SSEC.</a:t>
            </a:r>
          </a:p>
        </p:txBody>
      </p:sp>
    </p:spTree>
    <p:extLst>
      <p:ext uri="{BB962C8B-B14F-4D97-AF65-F5344CB8AC3E}">
        <p14:creationId xmlns:p14="http://schemas.microsoft.com/office/powerpoint/2010/main" val="200250459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20" dirty="0"/>
              <a:t>Underserved students scored higher on the PASS PT compared to their peers</a:t>
            </a:r>
          </a:p>
        </p:txBody>
      </p:sp>
      <p:pic>
        <p:nvPicPr>
          <p:cNvPr id="6" name="Picture 5" descr="Realina.5.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627120" y="1386840"/>
            <a:ext cx="2463336" cy="3040380"/>
          </a:xfrm>
          <a:prstGeom prst="rect">
            <a:avLst/>
          </a:prstGeom>
          <a:noFill/>
          <a:ln>
            <a:noFill/>
          </a:ln>
        </p:spPr>
      </p:pic>
      <p:pic>
        <p:nvPicPr>
          <p:cNvPr id="1026" name="Picture 2" descr="Elementary - All Regions Combined, PASS Performance Tas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18" y="929640"/>
            <a:ext cx="3235243" cy="368046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txBox="1">
            <a:spLocks/>
          </p:cNvSpPr>
          <p:nvPr/>
        </p:nvSpPr>
        <p:spPr bwMode="gray">
          <a:xfrm rot="16200000">
            <a:off x="5004636" y="3238903"/>
            <a:ext cx="2258929" cy="112090"/>
          </a:xfrm>
          <a:prstGeom prst="rect">
            <a:avLst/>
          </a:prstGeom>
        </p:spPr>
        <p:txBody>
          <a:bodyPr lIns="0" rIns="45720" bIns="27432" anchor="b" anchorCtr="0"/>
          <a:lstStyle>
            <a:lvl1pPr marL="0" indent="0" algn="l" rtl="0" eaLnBrk="1" latinLnBrk="0" hangingPunct="1">
              <a:spcBef>
                <a:spcPts val="0"/>
              </a:spcBef>
              <a:buClr>
                <a:schemeClr val="accent2"/>
              </a:buClr>
              <a:buSzPct val="60000"/>
              <a:buFont typeface="Wingdings"/>
              <a:buNone/>
              <a:defRPr sz="500" kern="1200">
                <a:solidFill>
                  <a:schemeClr val="tx1"/>
                </a:solidFill>
                <a:latin typeface="+mn-lt"/>
                <a:ea typeface="+mn-ea"/>
                <a:cs typeface="+mn-cs"/>
              </a:defRPr>
            </a:lvl1pPr>
            <a:lvl2pPr marL="114300" indent="0" algn="l" rtl="0" eaLnBrk="1" latinLnBrk="0" hangingPunct="1">
              <a:spcBef>
                <a:spcPts val="0"/>
              </a:spcBef>
              <a:buClr>
                <a:schemeClr val="accent1"/>
              </a:buClr>
              <a:buSzPct val="70000"/>
              <a:buFont typeface="Wingdings 2"/>
              <a:buNone/>
              <a:defRPr sz="500" kern="1200">
                <a:solidFill>
                  <a:schemeClr val="tx1"/>
                </a:solidFill>
                <a:latin typeface="+mn-lt"/>
                <a:ea typeface="+mn-ea"/>
                <a:cs typeface="+mn-cs"/>
              </a:defRPr>
            </a:lvl2pPr>
            <a:lvl3pPr marL="228600" indent="0" algn="l" rtl="0" eaLnBrk="1" latinLnBrk="0" hangingPunct="1">
              <a:spcBef>
                <a:spcPts val="0"/>
              </a:spcBef>
              <a:buClr>
                <a:schemeClr val="accent2"/>
              </a:buClr>
              <a:buSzPct val="75000"/>
              <a:buFont typeface="Wingdings"/>
              <a:buNone/>
              <a:defRPr sz="500" kern="1200">
                <a:solidFill>
                  <a:schemeClr val="tx1"/>
                </a:solidFill>
                <a:latin typeface="+mn-lt"/>
                <a:ea typeface="+mn-ea"/>
                <a:cs typeface="+mn-cs"/>
              </a:defRPr>
            </a:lvl3pPr>
            <a:lvl4pPr marL="342900" indent="0" algn="l" rtl="0" eaLnBrk="1" latinLnBrk="0" hangingPunct="1">
              <a:spcBef>
                <a:spcPts val="0"/>
              </a:spcBef>
              <a:buClr>
                <a:schemeClr val="accent3"/>
              </a:buClr>
              <a:buSzPct val="75000"/>
              <a:buFont typeface="Wingdings"/>
              <a:buNone/>
              <a:defRPr sz="500" kern="1200">
                <a:solidFill>
                  <a:schemeClr val="tx1"/>
                </a:solidFill>
                <a:latin typeface="+mn-lt"/>
                <a:ea typeface="+mn-ea"/>
                <a:cs typeface="+mn-cs"/>
              </a:defRPr>
            </a:lvl4pPr>
            <a:lvl5pPr marL="457200" indent="0" algn="l" rtl="0" eaLnBrk="1" latinLnBrk="0" hangingPunct="1">
              <a:spcBef>
                <a:spcPts val="0"/>
              </a:spcBef>
              <a:buClr>
                <a:schemeClr val="accent4"/>
              </a:buClr>
              <a:buSzPct val="65000"/>
              <a:buFont typeface="Wingdings"/>
              <a:buNone/>
              <a:defRPr sz="500" kern="1200">
                <a:solidFill>
                  <a:schemeClr val="tx1"/>
                </a:solidFill>
                <a:latin typeface="+mn-lt"/>
                <a:ea typeface="+mn-ea"/>
                <a:cs typeface="+mn-cs"/>
              </a:defRPr>
            </a:lvl5pPr>
            <a:lvl6pPr marL="1472184" indent="-160020" algn="l" rtl="0" eaLnBrk="1" latinLnBrk="0" hangingPunct="1">
              <a:spcBef>
                <a:spcPct val="20000"/>
              </a:spcBef>
              <a:buClr>
                <a:schemeClr val="accent1"/>
              </a:buClr>
              <a:buFont typeface="Wingdings"/>
              <a:buChar char="§"/>
              <a:defRPr sz="1260" kern="1200" baseline="0">
                <a:solidFill>
                  <a:schemeClr val="tx1"/>
                </a:solidFill>
                <a:latin typeface="+mn-lt"/>
                <a:ea typeface="+mn-ea"/>
                <a:cs typeface="+mn-cs"/>
              </a:defRPr>
            </a:lvl6pPr>
            <a:lvl7pPr marL="1664208" indent="-160020" algn="l" rtl="0" eaLnBrk="1" latinLnBrk="0" hangingPunct="1">
              <a:spcBef>
                <a:spcPct val="20000"/>
              </a:spcBef>
              <a:buClr>
                <a:schemeClr val="accent2"/>
              </a:buClr>
              <a:buFont typeface="Wingdings"/>
              <a:buChar char="§"/>
              <a:defRPr sz="1260" kern="1200" baseline="0">
                <a:solidFill>
                  <a:schemeClr val="tx1"/>
                </a:solidFill>
                <a:latin typeface="+mn-lt"/>
                <a:ea typeface="+mn-ea"/>
                <a:cs typeface="+mn-cs"/>
              </a:defRPr>
            </a:lvl7pPr>
            <a:lvl8pPr marL="1856232" indent="-160020" algn="l" rtl="0" eaLnBrk="1" latinLnBrk="0" hangingPunct="1">
              <a:spcBef>
                <a:spcPct val="20000"/>
              </a:spcBef>
              <a:buClr>
                <a:schemeClr val="accent3"/>
              </a:buClr>
              <a:buFont typeface="Wingdings"/>
              <a:buChar char="§"/>
              <a:defRPr sz="1260" kern="1200" baseline="0">
                <a:solidFill>
                  <a:schemeClr val="tx1"/>
                </a:solidFill>
                <a:latin typeface="+mn-lt"/>
                <a:ea typeface="+mn-ea"/>
                <a:cs typeface="+mn-cs"/>
              </a:defRPr>
            </a:lvl8pPr>
            <a:lvl9pPr marL="2048256" indent="-160020" algn="l" rtl="0" eaLnBrk="1" latinLnBrk="0" hangingPunct="1">
              <a:spcBef>
                <a:spcPct val="20000"/>
              </a:spcBef>
              <a:buClr>
                <a:schemeClr val="accent4"/>
              </a:buClr>
              <a:buFont typeface="Wingdings"/>
              <a:buChar char="§"/>
              <a:defRPr sz="1260" kern="1200" baseline="0">
                <a:solidFill>
                  <a:schemeClr val="tx1"/>
                </a:solidFill>
                <a:latin typeface="+mn-lt"/>
                <a:ea typeface="+mn-ea"/>
                <a:cs typeface="+mn-cs"/>
              </a:defRPr>
            </a:lvl9pPr>
          </a:lstStyle>
          <a:p>
            <a:pPr defTabSz="914400"/>
            <a:r>
              <a:rPr lang="en-US" dirty="0" smtClean="0"/>
              <a:t>Source: SSEC.</a:t>
            </a:r>
          </a:p>
        </p:txBody>
      </p:sp>
    </p:spTree>
    <p:extLst>
      <p:ext uri="{BB962C8B-B14F-4D97-AF65-F5344CB8AC3E}">
        <p14:creationId xmlns:p14="http://schemas.microsoft.com/office/powerpoint/2010/main" val="3080343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Autofit/>
          </a:bodyPr>
          <a:lstStyle/>
          <a:p>
            <a:r>
              <a:rPr lang="en-US" sz="2310" dirty="0"/>
              <a:t>Our interdisciplinary approach to teaching science led to higher reading scores</a:t>
            </a:r>
          </a:p>
        </p:txBody>
      </p:sp>
      <p:pic>
        <p:nvPicPr>
          <p:cNvPr id="10" name="Picture 9"/>
          <p:cNvPicPr>
            <a:picLocks noChangeAspect="1"/>
          </p:cNvPicPr>
          <p:nvPr/>
        </p:nvPicPr>
        <p:blipFill rotWithShape="1">
          <a:blip r:embed="rId3"/>
          <a:srcRect t="2381"/>
          <a:stretch/>
        </p:blipFill>
        <p:spPr>
          <a:xfrm>
            <a:off x="0" y="952500"/>
            <a:ext cx="3628398" cy="3124200"/>
          </a:xfrm>
          <a:prstGeom prst="rect">
            <a:avLst/>
          </a:prstGeom>
        </p:spPr>
      </p:pic>
      <p:pic>
        <p:nvPicPr>
          <p:cNvPr id="4" name="Picture 3"/>
          <p:cNvPicPr>
            <a:picLocks noChangeAspect="1"/>
          </p:cNvPicPr>
          <p:nvPr/>
        </p:nvPicPr>
        <p:blipFill>
          <a:blip r:embed="rId4"/>
          <a:stretch>
            <a:fillRect/>
          </a:stretch>
        </p:blipFill>
        <p:spPr>
          <a:xfrm>
            <a:off x="2853971" y="1053084"/>
            <a:ext cx="3546829" cy="3328416"/>
          </a:xfrm>
          <a:prstGeom prst="rect">
            <a:avLst/>
          </a:prstGeom>
        </p:spPr>
      </p:pic>
      <p:sp>
        <p:nvSpPr>
          <p:cNvPr id="12" name="TextBox 11"/>
          <p:cNvSpPr txBox="1"/>
          <p:nvPr/>
        </p:nvSpPr>
        <p:spPr>
          <a:xfrm>
            <a:off x="533400" y="4076700"/>
            <a:ext cx="2063385" cy="230832"/>
          </a:xfrm>
          <a:prstGeom prst="rect">
            <a:avLst/>
          </a:prstGeom>
          <a:noFill/>
        </p:spPr>
        <p:txBody>
          <a:bodyPr wrap="none" rtlCol="0">
            <a:spAutoFit/>
          </a:bodyPr>
          <a:lstStyle/>
          <a:p>
            <a:r>
              <a:rPr lang="en-US" sz="900" dirty="0"/>
              <a:t>IEP = Individualized education programs</a:t>
            </a:r>
          </a:p>
        </p:txBody>
      </p:sp>
    </p:spTree>
    <p:extLst>
      <p:ext uri="{BB962C8B-B14F-4D97-AF65-F5344CB8AC3E}">
        <p14:creationId xmlns:p14="http://schemas.microsoft.com/office/powerpoint/2010/main" val="77078731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prstGeom prst="rect">
            <a:avLst/>
          </a:prstGeom>
        </p:spPr>
        <p:txBody>
          <a:bodyPr>
            <a:noAutofit/>
          </a:bodyPr>
          <a:lstStyle/>
          <a:p>
            <a:r>
              <a:rPr lang="en-US" dirty="0" smtClean="0"/>
              <a:t>Outline</a:t>
            </a:r>
            <a:endParaRPr lang="en-US" dirty="0"/>
          </a:p>
        </p:txBody>
      </p:sp>
      <p:sp>
        <p:nvSpPr>
          <p:cNvPr id="3" name="Content Placeholder 2"/>
          <p:cNvSpPr>
            <a:spLocks noGrp="1"/>
          </p:cNvSpPr>
          <p:nvPr>
            <p:ph idx="1"/>
          </p:nvPr>
        </p:nvSpPr>
        <p:spPr>
          <a:prstGeom prst="rect">
            <a:avLst/>
          </a:prstGeom>
        </p:spPr>
        <p:txBody>
          <a:bodyPr>
            <a:normAutofit/>
          </a:bodyPr>
          <a:lstStyle/>
          <a:p>
            <a:pPr marL="320040" indent="-320040">
              <a:buClr>
                <a:schemeClr val="accent1"/>
              </a:buClr>
              <a:buSzPct val="75000"/>
              <a:buFont typeface="Wingdings" panose="05000000000000000000" pitchFamily="2" charset="2"/>
              <a:buChar char="q"/>
              <a:tabLst>
                <a:tab pos="325597" algn="l"/>
              </a:tabLst>
            </a:pPr>
            <a:r>
              <a:rPr lang="en-US" sz="2200" b="1" dirty="0"/>
              <a:t>Who are we? </a:t>
            </a:r>
            <a:r>
              <a:rPr lang="en-US" dirty="0"/>
              <a:t/>
            </a:r>
            <a:br>
              <a:rPr lang="en-US" dirty="0"/>
            </a:br>
            <a:r>
              <a:rPr lang="en-US" dirty="0"/>
              <a:t>An Overview of the SSEC</a:t>
            </a:r>
          </a:p>
          <a:p>
            <a:pPr marL="320040" indent="-320040">
              <a:buClr>
                <a:schemeClr val="accent1"/>
              </a:buClr>
              <a:buSzPct val="75000"/>
              <a:buFont typeface="Wingdings" panose="05000000000000000000" pitchFamily="2" charset="2"/>
              <a:buChar char="q"/>
            </a:pPr>
            <a:r>
              <a:rPr lang="en-US" sz="2200" b="1" dirty="0"/>
              <a:t>Does what we do work? </a:t>
            </a:r>
            <a:r>
              <a:rPr lang="en-US" dirty="0" smtClean="0"/>
              <a:t/>
            </a:r>
            <a:br>
              <a:rPr lang="en-US" dirty="0" smtClean="0"/>
            </a:br>
            <a:r>
              <a:rPr lang="en-US" dirty="0"/>
              <a:t>LASER i3 Findings </a:t>
            </a:r>
            <a:br>
              <a:rPr lang="en-US" dirty="0"/>
            </a:br>
            <a:r>
              <a:rPr lang="en-US" dirty="0"/>
              <a:t>Lessons learned</a:t>
            </a:r>
          </a:p>
          <a:p>
            <a:pPr marL="320040" indent="-320040">
              <a:buClr>
                <a:schemeClr val="accent1"/>
              </a:buClr>
              <a:buSzPct val="75000"/>
              <a:buFont typeface="Wingdings" panose="05000000000000000000" pitchFamily="2" charset="2"/>
              <a:buChar char="q"/>
            </a:pPr>
            <a:r>
              <a:rPr lang="en-US" sz="2200" b="1" dirty="0"/>
              <a:t>Designing curriculum for the next gen</a:t>
            </a:r>
            <a:r>
              <a:rPr lang="en-US" sz="2240" b="1" dirty="0"/>
              <a:t/>
            </a:r>
            <a:br>
              <a:rPr lang="en-US" sz="2240" b="1" dirty="0"/>
            </a:br>
            <a:r>
              <a:rPr lang="en-US" dirty="0"/>
              <a:t>Smithsonian Science for the </a:t>
            </a:r>
            <a:r>
              <a:rPr lang="en-US" dirty="0" smtClean="0"/>
              <a:t>Classroom</a:t>
            </a:r>
          </a:p>
          <a:p>
            <a:pPr marL="320040" indent="-320040">
              <a:buClr>
                <a:schemeClr val="accent1"/>
              </a:buClr>
              <a:buSzPct val="75000"/>
              <a:buFont typeface="Wingdings" panose="05000000000000000000" pitchFamily="2" charset="2"/>
              <a:buChar char="q"/>
            </a:pPr>
            <a:r>
              <a:rPr lang="en-US" b="1" dirty="0" smtClean="0"/>
              <a:t>Lets Play!</a:t>
            </a:r>
            <a:endParaRPr lang="en-US" b="1" dirty="0"/>
          </a:p>
        </p:txBody>
      </p:sp>
    </p:spTree>
    <p:extLst>
      <p:ext uri="{BB962C8B-B14F-4D97-AF65-F5344CB8AC3E}">
        <p14:creationId xmlns:p14="http://schemas.microsoft.com/office/powerpoint/2010/main" val="3579836154"/>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Autofit/>
          </a:bodyPr>
          <a:lstStyle/>
          <a:p>
            <a:r>
              <a:rPr lang="en-US" sz="2310"/>
              <a:t>Our interdisciplinary approach to teaching science led to higher math scores</a:t>
            </a:r>
            <a:endParaRPr lang="en-US" sz="2310" dirty="0"/>
          </a:p>
        </p:txBody>
      </p:sp>
      <p:pic>
        <p:nvPicPr>
          <p:cNvPr id="2" name="Picture 1"/>
          <p:cNvPicPr>
            <a:picLocks noChangeAspect="1"/>
          </p:cNvPicPr>
          <p:nvPr/>
        </p:nvPicPr>
        <p:blipFill rotWithShape="1">
          <a:blip r:embed="rId2"/>
          <a:srcRect/>
          <a:stretch/>
        </p:blipFill>
        <p:spPr>
          <a:xfrm>
            <a:off x="0" y="1028700"/>
            <a:ext cx="3520440" cy="3241498"/>
          </a:xfrm>
          <a:prstGeom prst="rect">
            <a:avLst/>
          </a:prstGeom>
        </p:spPr>
      </p:pic>
      <p:pic>
        <p:nvPicPr>
          <p:cNvPr id="5" name="Picture 4"/>
          <p:cNvPicPr>
            <a:picLocks noChangeAspect="1"/>
          </p:cNvPicPr>
          <p:nvPr/>
        </p:nvPicPr>
        <p:blipFill>
          <a:blip r:embed="rId3"/>
          <a:stretch>
            <a:fillRect/>
          </a:stretch>
        </p:blipFill>
        <p:spPr>
          <a:xfrm>
            <a:off x="2880360" y="1123138"/>
            <a:ext cx="3520440" cy="3003678"/>
          </a:xfrm>
          <a:prstGeom prst="rect">
            <a:avLst/>
          </a:prstGeom>
        </p:spPr>
      </p:pic>
    </p:spTree>
    <p:extLst>
      <p:ext uri="{BB962C8B-B14F-4D97-AF65-F5344CB8AC3E}">
        <p14:creationId xmlns:p14="http://schemas.microsoft.com/office/powerpoint/2010/main" val="172397291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20" dirty="0"/>
              <a:t>Summary: LASER Promotes Inquiry and Problem Solving Skills for </a:t>
            </a:r>
            <a:r>
              <a:rPr lang="en-US" sz="2520" i="1" dirty="0"/>
              <a:t>All </a:t>
            </a:r>
            <a:r>
              <a:rPr lang="en-US" sz="2520" dirty="0"/>
              <a:t>Students</a:t>
            </a:r>
          </a:p>
        </p:txBody>
      </p:sp>
      <p:sp>
        <p:nvSpPr>
          <p:cNvPr id="3" name="Text Placeholder 2"/>
          <p:cNvSpPr>
            <a:spLocks noGrp="1"/>
          </p:cNvSpPr>
          <p:nvPr>
            <p:ph idx="4294967295"/>
          </p:nvPr>
        </p:nvSpPr>
        <p:spPr>
          <a:xfrm>
            <a:off x="426720" y="1120140"/>
            <a:ext cx="2453640" cy="3168396"/>
          </a:xfrm>
          <a:prstGeom prst="rect">
            <a:avLst/>
          </a:prstGeom>
        </p:spPr>
        <p:txBody>
          <a:bodyPr>
            <a:normAutofit fontScale="92500" lnSpcReduction="10000"/>
          </a:bodyPr>
          <a:lstStyle/>
          <a:p>
            <a:pPr marL="0" lvl="1" indent="0">
              <a:lnSpc>
                <a:spcPct val="110000"/>
              </a:lnSpc>
              <a:spcBef>
                <a:spcPts val="0"/>
              </a:spcBef>
              <a:buNone/>
            </a:pPr>
            <a:r>
              <a:rPr lang="en-US" sz="1960" dirty="0"/>
              <a:t>We now have rigorous evidence that LASER improves achievement not only in </a:t>
            </a:r>
            <a:r>
              <a:rPr lang="en-US" sz="1960" b="1" i="1" dirty="0">
                <a:solidFill>
                  <a:srgbClr val="0592A5"/>
                </a:solidFill>
              </a:rPr>
              <a:t>science</a:t>
            </a:r>
            <a:r>
              <a:rPr lang="en-US" sz="1960" dirty="0">
                <a:solidFill>
                  <a:srgbClr val="0592A5"/>
                </a:solidFill>
              </a:rPr>
              <a:t> </a:t>
            </a:r>
            <a:r>
              <a:rPr lang="en-US" sz="1960" dirty="0"/>
              <a:t>but in </a:t>
            </a:r>
            <a:r>
              <a:rPr lang="en-US" sz="1960" b="1" i="1" dirty="0">
                <a:solidFill>
                  <a:srgbClr val="0592A5"/>
                </a:solidFill>
              </a:rPr>
              <a:t>reading</a:t>
            </a:r>
            <a:r>
              <a:rPr lang="en-US" sz="1960" dirty="0">
                <a:solidFill>
                  <a:srgbClr val="0592A5"/>
                </a:solidFill>
              </a:rPr>
              <a:t> </a:t>
            </a:r>
            <a:r>
              <a:rPr lang="en-US" sz="1960" dirty="0"/>
              <a:t>and </a:t>
            </a:r>
            <a:r>
              <a:rPr lang="en-US" sz="1960" b="1" i="1" dirty="0">
                <a:solidFill>
                  <a:srgbClr val="0592A5"/>
                </a:solidFill>
              </a:rPr>
              <a:t>math</a:t>
            </a:r>
            <a:r>
              <a:rPr lang="en-US" sz="1960" dirty="0">
                <a:solidFill>
                  <a:srgbClr val="0592A5"/>
                </a:solidFill>
              </a:rPr>
              <a:t> </a:t>
            </a:r>
            <a:r>
              <a:rPr lang="en-US" sz="1960" dirty="0"/>
              <a:t>for </a:t>
            </a:r>
            <a:r>
              <a:rPr lang="en-US" sz="1960" b="1" i="1" dirty="0">
                <a:solidFill>
                  <a:srgbClr val="0592A5"/>
                </a:solidFill>
              </a:rPr>
              <a:t>all students </a:t>
            </a:r>
            <a:r>
              <a:rPr lang="en-US" sz="1960" dirty="0"/>
              <a:t>including English language learners, students with special needs, and those qualifying for free or reduced price lunch.</a:t>
            </a:r>
            <a:endParaRPr lang="en-US" sz="4900" dirty="0"/>
          </a:p>
        </p:txBody>
      </p:sp>
      <p:sp>
        <p:nvSpPr>
          <p:cNvPr id="4" name="TextBox 3"/>
          <p:cNvSpPr txBox="1"/>
          <p:nvPr/>
        </p:nvSpPr>
        <p:spPr>
          <a:xfrm>
            <a:off x="2827020" y="3520440"/>
            <a:ext cx="2797721" cy="824841"/>
          </a:xfrm>
          <a:prstGeom prst="rect">
            <a:avLst/>
          </a:prstGeom>
          <a:noFill/>
        </p:spPr>
        <p:txBody>
          <a:bodyPr wrap="square" rtlCol="0">
            <a:spAutoFit/>
          </a:bodyPr>
          <a:lstStyle/>
          <a:p>
            <a:pPr marL="0" lvl="1"/>
            <a:r>
              <a:rPr lang="en-US" sz="2240" b="1" dirty="0">
                <a:solidFill>
                  <a:srgbClr val="0592A5"/>
                </a:solidFill>
              </a:rPr>
              <a:t>Learning by doing –  </a:t>
            </a:r>
            <a:r>
              <a:rPr lang="en-US" sz="2240" b="1" i="1" dirty="0">
                <a:solidFill>
                  <a:srgbClr val="0592A5"/>
                </a:solidFill>
              </a:rPr>
              <a:t>the great equalizer</a:t>
            </a:r>
            <a:r>
              <a:rPr lang="en-US" sz="2520" dirty="0">
                <a:solidFill>
                  <a:srgbClr val="0592A5"/>
                </a:solidFill>
              </a:rPr>
              <a:t>.</a:t>
            </a:r>
          </a:p>
        </p:txBody>
      </p:sp>
      <p:pic>
        <p:nvPicPr>
          <p:cNvPr id="9" name="Picture 5"/>
          <p:cNvPicPr>
            <a:picLocks noChangeAspect="1" noChangeArrowheads="1"/>
          </p:cNvPicPr>
          <p:nvPr/>
        </p:nvPicPr>
        <p:blipFill>
          <a:blip r:embed="rId3" cstate="print"/>
          <a:srcRect r="15691"/>
          <a:stretch>
            <a:fillRect/>
          </a:stretch>
        </p:blipFill>
        <p:spPr bwMode="auto">
          <a:xfrm>
            <a:off x="2880361" y="1226820"/>
            <a:ext cx="3354330" cy="2236875"/>
          </a:xfrm>
          <a:prstGeom prst="rect">
            <a:avLst/>
          </a:prstGeom>
          <a:noFill/>
          <a:ln w="9525">
            <a:noFill/>
            <a:miter lim="800000"/>
            <a:headEnd/>
            <a:tailEnd/>
          </a:ln>
        </p:spPr>
      </p:pic>
      <p:sp>
        <p:nvSpPr>
          <p:cNvPr id="6" name="Text Placeholder 6"/>
          <p:cNvSpPr txBox="1">
            <a:spLocks/>
          </p:cNvSpPr>
          <p:nvPr/>
        </p:nvSpPr>
        <p:spPr bwMode="gray">
          <a:xfrm rot="16200000">
            <a:off x="5161272" y="2275778"/>
            <a:ext cx="2258929" cy="112090"/>
          </a:xfrm>
          <a:prstGeom prst="rect">
            <a:avLst/>
          </a:prstGeom>
        </p:spPr>
        <p:txBody>
          <a:bodyPr lIns="0" rIns="45720" bIns="27432" anchor="b" anchorCtr="0"/>
          <a:lstStyle>
            <a:lvl1pPr marL="0" indent="0" algn="l" rtl="0" eaLnBrk="1" latinLnBrk="0" hangingPunct="1">
              <a:spcBef>
                <a:spcPts val="0"/>
              </a:spcBef>
              <a:buClr>
                <a:schemeClr val="accent2"/>
              </a:buClr>
              <a:buSzPct val="60000"/>
              <a:buFont typeface="Wingdings"/>
              <a:buNone/>
              <a:defRPr sz="500" kern="1200">
                <a:solidFill>
                  <a:schemeClr val="tx1"/>
                </a:solidFill>
                <a:latin typeface="+mn-lt"/>
                <a:ea typeface="+mn-ea"/>
                <a:cs typeface="+mn-cs"/>
              </a:defRPr>
            </a:lvl1pPr>
            <a:lvl2pPr marL="114300" indent="0" algn="l" rtl="0" eaLnBrk="1" latinLnBrk="0" hangingPunct="1">
              <a:spcBef>
                <a:spcPts val="0"/>
              </a:spcBef>
              <a:buClr>
                <a:schemeClr val="accent1"/>
              </a:buClr>
              <a:buSzPct val="70000"/>
              <a:buFont typeface="Wingdings 2"/>
              <a:buNone/>
              <a:defRPr sz="500" kern="1200">
                <a:solidFill>
                  <a:schemeClr val="tx1"/>
                </a:solidFill>
                <a:latin typeface="+mn-lt"/>
                <a:ea typeface="+mn-ea"/>
                <a:cs typeface="+mn-cs"/>
              </a:defRPr>
            </a:lvl2pPr>
            <a:lvl3pPr marL="228600" indent="0" algn="l" rtl="0" eaLnBrk="1" latinLnBrk="0" hangingPunct="1">
              <a:spcBef>
                <a:spcPts val="0"/>
              </a:spcBef>
              <a:buClr>
                <a:schemeClr val="accent2"/>
              </a:buClr>
              <a:buSzPct val="75000"/>
              <a:buFont typeface="Wingdings"/>
              <a:buNone/>
              <a:defRPr sz="500" kern="1200">
                <a:solidFill>
                  <a:schemeClr val="tx1"/>
                </a:solidFill>
                <a:latin typeface="+mn-lt"/>
                <a:ea typeface="+mn-ea"/>
                <a:cs typeface="+mn-cs"/>
              </a:defRPr>
            </a:lvl3pPr>
            <a:lvl4pPr marL="342900" indent="0" algn="l" rtl="0" eaLnBrk="1" latinLnBrk="0" hangingPunct="1">
              <a:spcBef>
                <a:spcPts val="0"/>
              </a:spcBef>
              <a:buClr>
                <a:schemeClr val="accent3"/>
              </a:buClr>
              <a:buSzPct val="75000"/>
              <a:buFont typeface="Wingdings"/>
              <a:buNone/>
              <a:defRPr sz="500" kern="1200">
                <a:solidFill>
                  <a:schemeClr val="tx1"/>
                </a:solidFill>
                <a:latin typeface="+mn-lt"/>
                <a:ea typeface="+mn-ea"/>
                <a:cs typeface="+mn-cs"/>
              </a:defRPr>
            </a:lvl4pPr>
            <a:lvl5pPr marL="457200" indent="0" algn="l" rtl="0" eaLnBrk="1" latinLnBrk="0" hangingPunct="1">
              <a:spcBef>
                <a:spcPts val="0"/>
              </a:spcBef>
              <a:buClr>
                <a:schemeClr val="accent4"/>
              </a:buClr>
              <a:buSzPct val="65000"/>
              <a:buFont typeface="Wingdings"/>
              <a:buNone/>
              <a:defRPr sz="500" kern="1200">
                <a:solidFill>
                  <a:schemeClr val="tx1"/>
                </a:solidFill>
                <a:latin typeface="+mn-lt"/>
                <a:ea typeface="+mn-ea"/>
                <a:cs typeface="+mn-cs"/>
              </a:defRPr>
            </a:lvl5pPr>
            <a:lvl6pPr marL="1472184" indent="-160020" algn="l" rtl="0" eaLnBrk="1" latinLnBrk="0" hangingPunct="1">
              <a:spcBef>
                <a:spcPct val="20000"/>
              </a:spcBef>
              <a:buClr>
                <a:schemeClr val="accent1"/>
              </a:buClr>
              <a:buFont typeface="Wingdings"/>
              <a:buChar char="§"/>
              <a:defRPr sz="1260" kern="1200" baseline="0">
                <a:solidFill>
                  <a:schemeClr val="tx1"/>
                </a:solidFill>
                <a:latin typeface="+mn-lt"/>
                <a:ea typeface="+mn-ea"/>
                <a:cs typeface="+mn-cs"/>
              </a:defRPr>
            </a:lvl6pPr>
            <a:lvl7pPr marL="1664208" indent="-160020" algn="l" rtl="0" eaLnBrk="1" latinLnBrk="0" hangingPunct="1">
              <a:spcBef>
                <a:spcPct val="20000"/>
              </a:spcBef>
              <a:buClr>
                <a:schemeClr val="accent2"/>
              </a:buClr>
              <a:buFont typeface="Wingdings"/>
              <a:buChar char="§"/>
              <a:defRPr sz="1260" kern="1200" baseline="0">
                <a:solidFill>
                  <a:schemeClr val="tx1"/>
                </a:solidFill>
                <a:latin typeface="+mn-lt"/>
                <a:ea typeface="+mn-ea"/>
                <a:cs typeface="+mn-cs"/>
              </a:defRPr>
            </a:lvl7pPr>
            <a:lvl8pPr marL="1856232" indent="-160020" algn="l" rtl="0" eaLnBrk="1" latinLnBrk="0" hangingPunct="1">
              <a:spcBef>
                <a:spcPct val="20000"/>
              </a:spcBef>
              <a:buClr>
                <a:schemeClr val="accent3"/>
              </a:buClr>
              <a:buFont typeface="Wingdings"/>
              <a:buChar char="§"/>
              <a:defRPr sz="1260" kern="1200" baseline="0">
                <a:solidFill>
                  <a:schemeClr val="tx1"/>
                </a:solidFill>
                <a:latin typeface="+mn-lt"/>
                <a:ea typeface="+mn-ea"/>
                <a:cs typeface="+mn-cs"/>
              </a:defRPr>
            </a:lvl8pPr>
            <a:lvl9pPr marL="2048256" indent="-160020" algn="l" rtl="0" eaLnBrk="1" latinLnBrk="0" hangingPunct="1">
              <a:spcBef>
                <a:spcPct val="20000"/>
              </a:spcBef>
              <a:buClr>
                <a:schemeClr val="accent4"/>
              </a:buClr>
              <a:buFont typeface="Wingdings"/>
              <a:buChar char="§"/>
              <a:defRPr sz="1260" kern="1200" baseline="0">
                <a:solidFill>
                  <a:schemeClr val="tx1"/>
                </a:solidFill>
                <a:latin typeface="+mn-lt"/>
                <a:ea typeface="+mn-ea"/>
                <a:cs typeface="+mn-cs"/>
              </a:defRPr>
            </a:lvl9pPr>
          </a:lstStyle>
          <a:p>
            <a:pPr defTabSz="914400"/>
            <a:r>
              <a:rPr lang="en-US" dirty="0" smtClean="0"/>
              <a:t>Source: SSEC.</a:t>
            </a:r>
          </a:p>
        </p:txBody>
      </p:sp>
    </p:spTree>
    <p:extLst>
      <p:ext uri="{BB962C8B-B14F-4D97-AF65-F5344CB8AC3E}">
        <p14:creationId xmlns:p14="http://schemas.microsoft.com/office/powerpoint/2010/main" val="1161165680"/>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i3 in Practice</a:t>
            </a:r>
            <a:endParaRPr lang="en-US" dirty="0"/>
          </a:p>
        </p:txBody>
      </p:sp>
      <p:pic>
        <p:nvPicPr>
          <p:cNvPr id="3074" name="Picture 2" descr="https://ssec.si.edu/sites/default/files/styles/400-230/public/video/posters/impactingstudents.png?itok=YwGujYI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675" y="1028700"/>
            <a:ext cx="4879450" cy="28056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4172" y="3843635"/>
            <a:ext cx="5012457" cy="461665"/>
          </a:xfrm>
          <a:prstGeom prst="rect">
            <a:avLst/>
          </a:prstGeom>
          <a:noFill/>
        </p:spPr>
        <p:txBody>
          <a:bodyPr wrap="square" rtlCol="0">
            <a:spAutoFit/>
          </a:bodyPr>
          <a:lstStyle/>
          <a:p>
            <a:pPr algn="ctr"/>
            <a:r>
              <a:rPr lang="en-US" sz="1200" dirty="0"/>
              <a:t>Ms. Robin Brown from Bush Elementary in the Houston Independent School District shares an anecdote about how LASER i3 has changed her students' lives.</a:t>
            </a:r>
            <a:endParaRPr lang="en-US" sz="1200" i="1" dirty="0">
              <a:solidFill>
                <a:prstClr val="black"/>
              </a:solidFill>
            </a:endParaRPr>
          </a:p>
        </p:txBody>
      </p:sp>
      <p:sp>
        <p:nvSpPr>
          <p:cNvPr id="7" name="Footer Placeholder 4"/>
          <p:cNvSpPr txBox="1">
            <a:spLocks/>
          </p:cNvSpPr>
          <p:nvPr/>
        </p:nvSpPr>
        <p:spPr>
          <a:xfrm>
            <a:off x="0" y="4457700"/>
            <a:ext cx="3794758" cy="179610"/>
          </a:xfrm>
          <a:prstGeom prst="rect">
            <a:avLst/>
          </a:prstGeom>
        </p:spPr>
        <p:txBody>
          <a:bodyPr/>
          <a:lstStyle>
            <a:defPPr>
              <a:defRPr lang="en-US"/>
            </a:defPPr>
            <a:lvl1pPr marL="0" algn="l" defTabSz="640080" rtl="0" latinLnBrk="0">
              <a:defRPr sz="1260" kern="1200">
                <a:solidFill>
                  <a:schemeClr val="tx1"/>
                </a:solidFill>
                <a:latin typeface="+mn-lt"/>
                <a:ea typeface="+mn-ea"/>
                <a:cs typeface="+mn-cs"/>
              </a:defRPr>
            </a:lvl1pPr>
            <a:lvl2pPr marL="320040" algn="l" defTabSz="640080" rtl="0" latinLnBrk="0">
              <a:defRPr sz="1260" kern="1200">
                <a:solidFill>
                  <a:schemeClr val="tx1"/>
                </a:solidFill>
                <a:latin typeface="+mn-lt"/>
                <a:ea typeface="+mn-ea"/>
                <a:cs typeface="+mn-cs"/>
              </a:defRPr>
            </a:lvl2pPr>
            <a:lvl3pPr marL="640080" algn="l" defTabSz="640080" rtl="0" latinLnBrk="0">
              <a:defRPr sz="1260" kern="1200">
                <a:solidFill>
                  <a:schemeClr val="tx1"/>
                </a:solidFill>
                <a:latin typeface="+mn-lt"/>
                <a:ea typeface="+mn-ea"/>
                <a:cs typeface="+mn-cs"/>
              </a:defRPr>
            </a:lvl3pPr>
            <a:lvl4pPr marL="960120" algn="l" defTabSz="640080" rtl="0" latinLnBrk="0">
              <a:defRPr sz="1260" kern="1200">
                <a:solidFill>
                  <a:schemeClr val="tx1"/>
                </a:solidFill>
                <a:latin typeface="+mn-lt"/>
                <a:ea typeface="+mn-ea"/>
                <a:cs typeface="+mn-cs"/>
              </a:defRPr>
            </a:lvl4pPr>
            <a:lvl5pPr marL="1280160" algn="l" defTabSz="640080" rtl="0" latinLnBrk="0">
              <a:defRPr sz="1260" kern="1200">
                <a:solidFill>
                  <a:schemeClr val="tx1"/>
                </a:solidFill>
                <a:latin typeface="+mn-lt"/>
                <a:ea typeface="+mn-ea"/>
                <a:cs typeface="+mn-cs"/>
              </a:defRPr>
            </a:lvl5pPr>
            <a:lvl6pPr marL="1600200" algn="l" defTabSz="640080" rtl="0" latinLnBrk="0">
              <a:defRPr sz="1260" kern="1200">
                <a:solidFill>
                  <a:schemeClr val="tx1"/>
                </a:solidFill>
                <a:latin typeface="+mn-lt"/>
                <a:ea typeface="+mn-ea"/>
                <a:cs typeface="+mn-cs"/>
              </a:defRPr>
            </a:lvl6pPr>
            <a:lvl7pPr marL="1920240" algn="l" defTabSz="640080" rtl="0" latinLnBrk="0">
              <a:defRPr sz="1260" kern="1200">
                <a:solidFill>
                  <a:schemeClr val="tx1"/>
                </a:solidFill>
                <a:latin typeface="+mn-lt"/>
                <a:ea typeface="+mn-ea"/>
                <a:cs typeface="+mn-cs"/>
              </a:defRPr>
            </a:lvl7pPr>
            <a:lvl8pPr marL="2240280" algn="l" defTabSz="640080" rtl="0" latinLnBrk="0">
              <a:defRPr sz="1260" kern="1200">
                <a:solidFill>
                  <a:schemeClr val="tx1"/>
                </a:solidFill>
                <a:latin typeface="+mn-lt"/>
                <a:ea typeface="+mn-ea"/>
                <a:cs typeface="+mn-cs"/>
              </a:defRPr>
            </a:lvl8pPr>
            <a:lvl9pPr marL="2560320" algn="l" defTabSz="640080" rtl="0" latinLnBrk="0">
              <a:defRPr sz="1260" kern="1200">
                <a:solidFill>
                  <a:schemeClr val="tx1"/>
                </a:solidFill>
                <a:latin typeface="+mn-lt"/>
                <a:ea typeface="+mn-ea"/>
                <a:cs typeface="+mn-cs"/>
              </a:defRPr>
            </a:lvl9pPr>
          </a:lstStyle>
          <a:p>
            <a:r>
              <a:rPr lang="en-US" sz="900" dirty="0" smtClean="0"/>
              <a:t>https://ssec.si.edu/impacting-student-learning</a:t>
            </a:r>
            <a:endParaRPr lang="en-US" sz="900" dirty="0"/>
          </a:p>
        </p:txBody>
      </p:sp>
    </p:spTree>
    <p:extLst>
      <p:ext uri="{BB962C8B-B14F-4D97-AF65-F5344CB8AC3E}">
        <p14:creationId xmlns:p14="http://schemas.microsoft.com/office/powerpoint/2010/main" val="24571837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Designing curriculum for the next gen</a:t>
            </a:r>
            <a:endParaRPr lang="en-US" dirty="0"/>
          </a:p>
        </p:txBody>
      </p:sp>
      <p:sp>
        <p:nvSpPr>
          <p:cNvPr id="3" name="Subtitle 2"/>
          <p:cNvSpPr>
            <a:spLocks noGrp="1"/>
          </p:cNvSpPr>
          <p:nvPr>
            <p:ph type="subTitle" idx="1"/>
          </p:nvPr>
        </p:nvSpPr>
        <p:spPr/>
        <p:txBody>
          <a:bodyPr/>
          <a:lstStyle/>
          <a:p>
            <a:r>
              <a:rPr lang="en-US" dirty="0" smtClean="0"/>
              <a:t>Smithsonian Science for the Classroom</a:t>
            </a:r>
            <a:endParaRPr lang="en-US" dirty="0"/>
          </a:p>
        </p:txBody>
      </p:sp>
      <p:sp>
        <p:nvSpPr>
          <p:cNvPr id="4" name="Text Placeholder 3"/>
          <p:cNvSpPr>
            <a:spLocks noGrp="1"/>
          </p:cNvSpPr>
          <p:nvPr>
            <p:ph type="body" sz="quarter" idx="22"/>
          </p:nvPr>
        </p:nvSpPr>
        <p:spPr/>
        <p:txBody>
          <a:bodyPr/>
          <a:lstStyle/>
          <a:p>
            <a:r>
              <a:rPr lang="en-US" dirty="0" smtClean="0"/>
              <a:t>3</a:t>
            </a:r>
            <a:endParaRPr lang="en-US" dirty="0"/>
          </a:p>
        </p:txBody>
      </p:sp>
      <p:sp>
        <p:nvSpPr>
          <p:cNvPr id="5" name="Text Placeholder 4"/>
          <p:cNvSpPr>
            <a:spLocks noGrp="1"/>
          </p:cNvSpPr>
          <p:nvPr>
            <p:ph type="body" sz="quarter" idx="21"/>
          </p:nvPr>
        </p:nvSpPr>
        <p:spPr>
          <a:xfrm>
            <a:off x="4825015" y="3546442"/>
            <a:ext cx="545983" cy="193899"/>
          </a:xfrm>
        </p:spPr>
        <p:txBody>
          <a:bodyPr/>
          <a:lstStyle/>
          <a:p>
            <a:r>
              <a:rPr lang="en-US" dirty="0" smtClean="0"/>
              <a:t>Section </a:t>
            </a:r>
            <a:endParaRPr lang="en-US" dirty="0"/>
          </a:p>
        </p:txBody>
      </p:sp>
    </p:spTree>
    <p:extLst>
      <p:ext uri="{BB962C8B-B14F-4D97-AF65-F5344CB8AC3E}">
        <p14:creationId xmlns:p14="http://schemas.microsoft.com/office/powerpoint/2010/main" val="25534763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2400" y="190500"/>
            <a:ext cx="5181600" cy="4020922"/>
          </a:xfrm>
          <a:prstGeom prst="rect">
            <a:avLst/>
          </a:prstGeom>
          <a:ln>
            <a:solidFill>
              <a:schemeClr val="tx1"/>
            </a:solidFill>
          </a:ln>
        </p:spPr>
      </p:pic>
      <p:pic>
        <p:nvPicPr>
          <p:cNvPr id="9" name="Picture 8"/>
          <p:cNvPicPr>
            <a:picLocks noChangeAspect="1"/>
          </p:cNvPicPr>
          <p:nvPr/>
        </p:nvPicPr>
        <p:blipFill>
          <a:blip r:embed="rId3"/>
          <a:stretch>
            <a:fillRect/>
          </a:stretch>
        </p:blipFill>
        <p:spPr>
          <a:xfrm>
            <a:off x="3164919" y="1181100"/>
            <a:ext cx="3099490" cy="3502883"/>
          </a:xfrm>
          <a:prstGeom prst="rect">
            <a:avLst/>
          </a:prstGeom>
          <a:solidFill>
            <a:schemeClr val="tx1"/>
          </a:solidFill>
          <a:ln>
            <a:solidFill>
              <a:schemeClr val="tx1"/>
            </a:solidFill>
          </a:ln>
        </p:spPr>
      </p:pic>
    </p:spTree>
    <p:extLst>
      <p:ext uri="{BB962C8B-B14F-4D97-AF65-F5344CB8AC3E}">
        <p14:creationId xmlns:p14="http://schemas.microsoft.com/office/powerpoint/2010/main" val="306147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Key Innovations</a:t>
            </a:r>
            <a:endParaRPr lang="en-US" dirty="0"/>
          </a:p>
        </p:txBody>
      </p:sp>
      <p:graphicFrame>
        <p:nvGraphicFramePr>
          <p:cNvPr id="29" name="Diagram 28"/>
          <p:cNvGraphicFramePr/>
          <p:nvPr>
            <p:extLst>
              <p:ext uri="{D42A27DB-BD31-4B8C-83A1-F6EECF244321}">
                <p14:modId xmlns:p14="http://schemas.microsoft.com/office/powerpoint/2010/main" val="4002584989"/>
              </p:ext>
            </p:extLst>
          </p:nvPr>
        </p:nvGraphicFramePr>
        <p:xfrm>
          <a:off x="415187" y="1028700"/>
          <a:ext cx="5570426"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81476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171700"/>
            <a:ext cx="3332117" cy="693420"/>
          </a:xfrm>
        </p:spPr>
        <p:txBody>
          <a:bodyPr>
            <a:normAutofit fontScale="90000"/>
          </a:bodyPr>
          <a:lstStyle/>
          <a:p>
            <a:pPr algn="ctr"/>
            <a:r>
              <a:rPr lang="en-US" dirty="0" smtClean="0"/>
              <a:t>What is the Smithsonian doing </a:t>
            </a:r>
            <a:br>
              <a:rPr lang="en-US" dirty="0" smtClean="0"/>
            </a:br>
            <a:r>
              <a:rPr lang="en-US" dirty="0" smtClean="0"/>
              <a:t>about it?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020" y="4231618"/>
            <a:ext cx="2008260" cy="495590"/>
          </a:xfrm>
          <a:prstGeom prst="rect">
            <a:avLst/>
          </a:prstGeom>
        </p:spPr>
      </p:pic>
    </p:spTree>
    <p:extLst>
      <p:ext uri="{BB962C8B-B14F-4D97-AF65-F5344CB8AC3E}">
        <p14:creationId xmlns:p14="http://schemas.microsoft.com/office/powerpoint/2010/main" val="32340499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2" name="TextBox 1"/>
          <p:cNvSpPr txBox="1"/>
          <p:nvPr/>
        </p:nvSpPr>
        <p:spPr>
          <a:xfrm>
            <a:off x="1981200" y="1866900"/>
            <a:ext cx="4053840" cy="2828467"/>
          </a:xfrm>
          <a:prstGeom prst="rect">
            <a:avLst/>
          </a:prstGeom>
          <a:noFill/>
        </p:spPr>
        <p:txBody>
          <a:bodyPr wrap="square" rtlCol="0">
            <a:spAutoFit/>
          </a:bodyPr>
          <a:lstStyle/>
          <a:p>
            <a:pPr marL="240030" indent="-240030">
              <a:buFont typeface="Arial" panose="020B0604020202020204" pitchFamily="34" charset="0"/>
              <a:buChar char="•"/>
            </a:pPr>
            <a:r>
              <a:rPr lang="en-US" sz="1400" dirty="0">
                <a:cs typeface="Arial"/>
              </a:rPr>
              <a:t>Built to NGSS for Grades 1-5</a:t>
            </a:r>
          </a:p>
          <a:p>
            <a:pPr marL="240030" indent="-240030">
              <a:buFont typeface="Arial" panose="020B0604020202020204" pitchFamily="34" charset="0"/>
              <a:buChar char="•"/>
            </a:pPr>
            <a:r>
              <a:rPr lang="en-US" sz="1400" dirty="0">
                <a:cs typeface="Arial"/>
              </a:rPr>
              <a:t>Seamless integration of Print – Kit – Digital</a:t>
            </a:r>
          </a:p>
          <a:p>
            <a:pPr marL="240030" indent="-240030">
              <a:buFont typeface="Arial" panose="020B0604020202020204" pitchFamily="34" charset="0"/>
              <a:buChar char="•"/>
            </a:pPr>
            <a:r>
              <a:rPr lang="en-US" sz="1400" dirty="0">
                <a:cs typeface="Arial"/>
              </a:rPr>
              <a:t>Compelling phenomenon &amp; problems</a:t>
            </a:r>
          </a:p>
          <a:p>
            <a:pPr marL="240030" indent="-240030">
              <a:buFont typeface="Arial" panose="020B0604020202020204" pitchFamily="34" charset="0"/>
              <a:buChar char="•"/>
            </a:pPr>
            <a:r>
              <a:rPr lang="en-US" sz="1400" dirty="0">
                <a:cs typeface="Arial"/>
              </a:rPr>
              <a:t>Thoughtfully crafted storylines</a:t>
            </a:r>
          </a:p>
          <a:p>
            <a:pPr marL="240030" indent="-240030">
              <a:buFont typeface="Arial" panose="020B0604020202020204" pitchFamily="34" charset="0"/>
              <a:buChar char="•"/>
            </a:pPr>
            <a:r>
              <a:rPr lang="en-US" sz="1400" dirty="0">
                <a:cs typeface="Arial"/>
              </a:rPr>
              <a:t>Informed by the latest research</a:t>
            </a:r>
          </a:p>
          <a:p>
            <a:pPr marL="240030" indent="-240030">
              <a:buFont typeface="Arial" panose="020B0604020202020204" pitchFamily="34" charset="0"/>
              <a:buChar char="•"/>
            </a:pPr>
            <a:r>
              <a:rPr lang="en-US" sz="1400" dirty="0">
                <a:cs typeface="Arial"/>
              </a:rPr>
              <a:t>Materials developed with experts for quality &amp; cost effectiveness </a:t>
            </a:r>
            <a:endParaRPr lang="en-US" sz="1400" dirty="0" smtClean="0">
              <a:cs typeface="Arial"/>
            </a:endParaRPr>
          </a:p>
          <a:p>
            <a:endParaRPr lang="en-US" sz="1400" dirty="0">
              <a:cs typeface="Arial"/>
            </a:endParaRPr>
          </a:p>
          <a:p>
            <a:pPr marL="240030" indent="-240030">
              <a:buFont typeface="Arial" panose="020B0604020202020204" pitchFamily="34" charset="0"/>
              <a:buChar char="•"/>
            </a:pPr>
            <a:r>
              <a:rPr lang="en-US" sz="1400" dirty="0">
                <a:cs typeface="Arial"/>
              </a:rPr>
              <a:t>Paired student reader </a:t>
            </a:r>
            <a:br>
              <a:rPr lang="en-US" sz="1400" dirty="0">
                <a:cs typeface="Arial"/>
              </a:rPr>
            </a:br>
            <a:r>
              <a:rPr lang="en-US" sz="1400" dirty="0">
                <a:cs typeface="Arial"/>
              </a:rPr>
              <a:t>(grade level and below grade level)</a:t>
            </a:r>
          </a:p>
          <a:p>
            <a:pPr marL="240030" indent="-240030">
              <a:buFont typeface="Arial" panose="020B0604020202020204" pitchFamily="34" charset="0"/>
              <a:buChar char="•"/>
            </a:pPr>
            <a:r>
              <a:rPr lang="en-US" sz="1400" dirty="0">
                <a:cs typeface="Arial"/>
              </a:rPr>
              <a:t>Carefully &amp; rigorously field tested</a:t>
            </a:r>
          </a:p>
          <a:p>
            <a:pPr marL="240030" indent="-240030">
              <a:buFont typeface="Arial" panose="020B0604020202020204" pitchFamily="34" charset="0"/>
              <a:buChar char="•"/>
            </a:pPr>
            <a:r>
              <a:rPr lang="en-US" sz="1400" dirty="0">
                <a:cs typeface="Arial"/>
              </a:rPr>
              <a:t>20 new modules in development </a:t>
            </a:r>
          </a:p>
          <a:p>
            <a:pPr>
              <a:defRPr/>
            </a:pPr>
            <a:endParaRPr lang="en-US" sz="980" kern="0" dirty="0">
              <a:solidFill>
                <a:srgbClr val="000000"/>
              </a:solidFill>
              <a:latin typeface="Arial"/>
              <a:cs typeface="Arial"/>
              <a:sym typeface="Arial"/>
            </a:endParaRPr>
          </a:p>
        </p:txBody>
      </p:sp>
      <p:pic>
        <p:nvPicPr>
          <p:cNvPr id="13" name="Picture 12"/>
          <p:cNvPicPr>
            <a:picLocks noChangeAspect="1"/>
          </p:cNvPicPr>
          <p:nvPr/>
        </p:nvPicPr>
        <p:blipFill>
          <a:blip r:embed="rId3"/>
          <a:stretch>
            <a:fillRect/>
          </a:stretch>
        </p:blipFill>
        <p:spPr>
          <a:xfrm>
            <a:off x="228600" y="190500"/>
            <a:ext cx="5920596" cy="1150620"/>
          </a:xfrm>
          <a:prstGeom prst="rect">
            <a:avLst/>
          </a:prstGeom>
        </p:spPr>
      </p:pic>
      <p:pic>
        <p:nvPicPr>
          <p:cNvPr id="3" name="Picture 2"/>
          <p:cNvPicPr>
            <a:picLocks noChangeAspect="1"/>
          </p:cNvPicPr>
          <p:nvPr/>
        </p:nvPicPr>
        <p:blipFill>
          <a:blip r:embed="rId4"/>
          <a:stretch>
            <a:fillRect/>
          </a:stretch>
        </p:blipFill>
        <p:spPr>
          <a:xfrm>
            <a:off x="228600" y="2049258"/>
            <a:ext cx="1540193" cy="1993583"/>
          </a:xfrm>
          <a:prstGeom prst="rect">
            <a:avLst/>
          </a:prstGeom>
          <a:ln>
            <a:solidFill>
              <a:schemeClr val="tx1"/>
            </a:solidFill>
          </a:ln>
        </p:spPr>
      </p:pic>
    </p:spTree>
    <p:extLst>
      <p:ext uri="{BB962C8B-B14F-4D97-AF65-F5344CB8AC3E}">
        <p14:creationId xmlns:p14="http://schemas.microsoft.com/office/powerpoint/2010/main" val="19489824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19300"/>
            <a:ext cx="3788229" cy="693420"/>
          </a:xfrm>
        </p:spPr>
        <p:txBody>
          <a:bodyPr>
            <a:normAutofit fontScale="90000"/>
          </a:bodyPr>
          <a:lstStyle/>
          <a:p>
            <a:pPr algn="ctr"/>
            <a:r>
              <a:rPr lang="en-US" dirty="0" smtClean="0"/>
              <a:t>How are we developing </a:t>
            </a:r>
            <a:br>
              <a:rPr lang="en-US" dirty="0" smtClean="0"/>
            </a:br>
            <a:r>
              <a:rPr lang="en-US" dirty="0" smtClean="0"/>
              <a:t>this </a:t>
            </a:r>
            <a:br>
              <a:rPr lang="en-US" dirty="0" smtClean="0"/>
            </a:br>
            <a:r>
              <a:rPr lang="en-US" dirty="0" smtClean="0"/>
              <a:t>curriculum?</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020" y="4231618"/>
            <a:ext cx="2008260" cy="495590"/>
          </a:xfrm>
          <a:prstGeom prst="rect">
            <a:avLst/>
          </a:prstGeom>
        </p:spPr>
      </p:pic>
    </p:spTree>
    <p:extLst>
      <p:ext uri="{BB962C8B-B14F-4D97-AF65-F5344CB8AC3E}">
        <p14:creationId xmlns:p14="http://schemas.microsoft.com/office/powerpoint/2010/main" val="28564461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the right team</a:t>
            </a:r>
            <a:endParaRPr lang="en-US" dirty="0"/>
          </a:p>
        </p:txBody>
      </p:sp>
      <p:sp>
        <p:nvSpPr>
          <p:cNvPr id="3" name="Content Placeholder 2"/>
          <p:cNvSpPr>
            <a:spLocks noGrp="1"/>
          </p:cNvSpPr>
          <p:nvPr>
            <p:ph idx="1"/>
          </p:nvPr>
        </p:nvSpPr>
        <p:spPr/>
        <p:txBody>
          <a:bodyPr/>
          <a:lstStyle/>
          <a:p>
            <a:pPr indent="0">
              <a:lnSpc>
                <a:spcPct val="110000"/>
              </a:lnSpc>
              <a:buNone/>
            </a:pPr>
            <a:r>
              <a:rPr lang="en-US" sz="1600" dirty="0" smtClean="0"/>
              <a:t>Highly experienced and uniquely qualified:</a:t>
            </a:r>
          </a:p>
          <a:p>
            <a:pPr marL="230188" indent="-230188">
              <a:lnSpc>
                <a:spcPct val="110000"/>
              </a:lnSpc>
              <a:buSzPct val="75000"/>
            </a:pPr>
            <a:r>
              <a:rPr lang="en-US" sz="1350" dirty="0" smtClean="0"/>
              <a:t>32 years of experience in transforming and improving the teaching and earning of science</a:t>
            </a:r>
          </a:p>
          <a:p>
            <a:pPr marL="230188" indent="-230188">
              <a:lnSpc>
                <a:spcPct val="110000"/>
              </a:lnSpc>
              <a:buSzPct val="75000"/>
            </a:pPr>
            <a:r>
              <a:rPr lang="en-US" sz="1350" dirty="0"/>
              <a:t>Researchers and assessment developers from AAAS Project 2061</a:t>
            </a:r>
          </a:p>
          <a:p>
            <a:pPr marL="230188" indent="-230188">
              <a:lnSpc>
                <a:spcPct val="110000"/>
              </a:lnSpc>
              <a:buSzPct val="75000"/>
            </a:pPr>
            <a:r>
              <a:rPr lang="en-US" sz="1350" dirty="0"/>
              <a:t>Former teacher studying scientific modeling and conceptual change since 2003</a:t>
            </a:r>
          </a:p>
          <a:p>
            <a:pPr marL="230188" indent="-230188">
              <a:lnSpc>
                <a:spcPct val="110000"/>
              </a:lnSpc>
              <a:buSzPct val="75000"/>
            </a:pPr>
            <a:r>
              <a:rPr lang="en-US" sz="1350" dirty="0"/>
              <a:t>Former teacher and researcher in science education leadership, student metacognition &amp; instructional design </a:t>
            </a:r>
          </a:p>
          <a:p>
            <a:pPr marL="230188" indent="-230188">
              <a:lnSpc>
                <a:spcPct val="110000"/>
              </a:lnSpc>
              <a:buSzPct val="75000"/>
            </a:pPr>
            <a:r>
              <a:rPr lang="en-US" sz="1350" dirty="0"/>
              <a:t>Experienced curriculum developers in international and educational outreach </a:t>
            </a:r>
            <a:r>
              <a:rPr lang="en-US" sz="1350" dirty="0" smtClean="0"/>
              <a:t>programs</a:t>
            </a:r>
          </a:p>
          <a:p>
            <a:pPr marL="230188" indent="-230188">
              <a:lnSpc>
                <a:spcPct val="110000"/>
              </a:lnSpc>
              <a:buSzPct val="75000"/>
            </a:pPr>
            <a:r>
              <a:rPr lang="en-US" sz="1350" dirty="0" smtClean="0"/>
              <a:t>Terminal </a:t>
            </a:r>
            <a:r>
              <a:rPr lang="en-US" sz="1350" dirty="0"/>
              <a:t>degrees in science, literacy, educational psychology, evaluation, instructional </a:t>
            </a:r>
            <a:r>
              <a:rPr lang="en-US" sz="1350" dirty="0" smtClean="0"/>
              <a:t>design</a:t>
            </a:r>
          </a:p>
          <a:p>
            <a:pPr marL="230188" indent="-230188">
              <a:lnSpc>
                <a:spcPct val="110000"/>
              </a:lnSpc>
              <a:buSzPct val="75000"/>
            </a:pPr>
            <a:r>
              <a:rPr lang="en-US" sz="1350" dirty="0" smtClean="0"/>
              <a:t>Experienced </a:t>
            </a:r>
            <a:r>
              <a:rPr lang="en-US" sz="1350" dirty="0"/>
              <a:t>STC </a:t>
            </a:r>
            <a:r>
              <a:rPr lang="en-US" sz="1350" dirty="0" smtClean="0"/>
              <a:t>developers</a:t>
            </a:r>
          </a:p>
          <a:p>
            <a:pPr marL="230188" indent="-230188">
              <a:lnSpc>
                <a:spcPct val="110000"/>
              </a:lnSpc>
              <a:buSzPct val="75000"/>
            </a:pPr>
            <a:r>
              <a:rPr lang="en-US" sz="1350" dirty="0" smtClean="0"/>
              <a:t>Teachers </a:t>
            </a:r>
            <a:r>
              <a:rPr lang="en-US" sz="1350" dirty="0"/>
              <a:t>from around the country to participate in our Teacher Advisory Board and Field </a:t>
            </a:r>
            <a:r>
              <a:rPr lang="en-US" sz="1350" dirty="0" smtClean="0"/>
              <a:t>Testing</a:t>
            </a:r>
            <a:endParaRPr lang="en-US" sz="1350" dirty="0"/>
          </a:p>
        </p:txBody>
      </p:sp>
    </p:spTree>
    <p:extLst>
      <p:ext uri="{BB962C8B-B14F-4D97-AF65-F5344CB8AC3E}">
        <p14:creationId xmlns:p14="http://schemas.microsoft.com/office/powerpoint/2010/main" val="5810524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Who are we?</a:t>
            </a:r>
            <a:endParaRPr lang="en-US" dirty="0"/>
          </a:p>
        </p:txBody>
      </p:sp>
      <p:sp>
        <p:nvSpPr>
          <p:cNvPr id="3" name="Subtitle 2"/>
          <p:cNvSpPr>
            <a:spLocks noGrp="1"/>
          </p:cNvSpPr>
          <p:nvPr>
            <p:ph type="subTitle" idx="1"/>
          </p:nvPr>
        </p:nvSpPr>
        <p:spPr/>
        <p:txBody>
          <a:bodyPr/>
          <a:lstStyle/>
          <a:p>
            <a:r>
              <a:rPr lang="en-US" dirty="0" smtClean="0"/>
              <a:t>An Overview of the SSEC</a:t>
            </a:r>
            <a:endParaRPr lang="en-US" dirty="0"/>
          </a:p>
        </p:txBody>
      </p:sp>
      <p:sp>
        <p:nvSpPr>
          <p:cNvPr id="4" name="Text Placeholder 3"/>
          <p:cNvSpPr>
            <a:spLocks noGrp="1"/>
          </p:cNvSpPr>
          <p:nvPr>
            <p:ph type="body" sz="quarter" idx="22"/>
          </p:nvPr>
        </p:nvSpPr>
        <p:spPr/>
        <p:txBody>
          <a:bodyPr/>
          <a:lstStyle/>
          <a:p>
            <a:r>
              <a:rPr lang="en-US" dirty="0" smtClean="0"/>
              <a:t>1</a:t>
            </a:r>
            <a:endParaRPr lang="en-US" dirty="0"/>
          </a:p>
        </p:txBody>
      </p:sp>
      <p:sp>
        <p:nvSpPr>
          <p:cNvPr id="5" name="Text Placeholder 4"/>
          <p:cNvSpPr>
            <a:spLocks noGrp="1"/>
          </p:cNvSpPr>
          <p:nvPr>
            <p:ph type="body" sz="quarter" idx="21"/>
          </p:nvPr>
        </p:nvSpPr>
        <p:spPr>
          <a:xfrm>
            <a:off x="4857076" y="3546442"/>
            <a:ext cx="513922" cy="193899"/>
          </a:xfrm>
        </p:spPr>
        <p:txBody>
          <a:bodyPr/>
          <a:lstStyle/>
          <a:p>
            <a:r>
              <a:rPr lang="en-US" dirty="0" smtClean="0"/>
              <a:t>Section</a:t>
            </a:r>
            <a:endParaRPr lang="en-US" dirty="0"/>
          </a:p>
        </p:txBody>
      </p:sp>
    </p:spTree>
    <p:extLst>
      <p:ext uri="{BB962C8B-B14F-4D97-AF65-F5344CB8AC3E}">
        <p14:creationId xmlns:p14="http://schemas.microsoft.com/office/powerpoint/2010/main" val="30444141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the research</a:t>
            </a:r>
            <a:endParaRPr lang="en-US" dirty="0"/>
          </a:p>
        </p:txBody>
      </p:sp>
      <p:sp>
        <p:nvSpPr>
          <p:cNvPr id="3" name="Content Placeholder 2"/>
          <p:cNvSpPr>
            <a:spLocks noGrp="1"/>
          </p:cNvSpPr>
          <p:nvPr>
            <p:ph idx="1"/>
          </p:nvPr>
        </p:nvSpPr>
        <p:spPr/>
        <p:txBody>
          <a:bodyPr/>
          <a:lstStyle/>
          <a:p>
            <a:pPr indent="0">
              <a:buNone/>
            </a:pPr>
            <a:r>
              <a:rPr lang="en-US" sz="1800" dirty="0" smtClean="0"/>
              <a:t>Spent several years (2012-17) training and working with:</a:t>
            </a:r>
          </a:p>
          <a:p>
            <a:pPr marL="365125" indent="-365125">
              <a:buSzPct val="75000"/>
            </a:pPr>
            <a:r>
              <a:rPr lang="en-US" sz="1800" dirty="0" smtClean="0"/>
              <a:t>Achieve</a:t>
            </a:r>
          </a:p>
          <a:p>
            <a:pPr marL="365125" indent="-365125">
              <a:buSzPct val="75000"/>
            </a:pPr>
            <a:r>
              <a:rPr lang="en-US" sz="1800" dirty="0" smtClean="0"/>
              <a:t>National Academies of Science</a:t>
            </a:r>
          </a:p>
          <a:p>
            <a:pPr marL="365125" indent="-365125">
              <a:buSzPct val="75000"/>
            </a:pPr>
            <a:r>
              <a:rPr lang="en-US" sz="1800" dirty="0" smtClean="0"/>
              <a:t>Hands on Science Partnership network</a:t>
            </a:r>
          </a:p>
          <a:p>
            <a:pPr marL="365125" indent="-365125">
              <a:buSzPct val="75000"/>
            </a:pPr>
            <a:r>
              <a:rPr lang="en-US" sz="1800" dirty="0"/>
              <a:t>Several authors &amp; leaders in STEM</a:t>
            </a:r>
          </a:p>
          <a:p>
            <a:pPr marL="365125" indent="-365125">
              <a:buSzPct val="75000"/>
            </a:pPr>
            <a:r>
              <a:rPr lang="en-US" sz="1800" dirty="0"/>
              <a:t>Leading researchers in the field </a:t>
            </a:r>
          </a:p>
          <a:p>
            <a:pPr marL="365125" indent="-365125">
              <a:buSzPct val="75000"/>
            </a:pPr>
            <a:r>
              <a:rPr lang="en-US" sz="1800" dirty="0"/>
              <a:t>Writing smaller units and getting feedback</a:t>
            </a:r>
          </a:p>
          <a:p>
            <a:pPr marL="365125" indent="-365125">
              <a:buSzPct val="75000"/>
            </a:pPr>
            <a:r>
              <a:rPr lang="en-US" sz="1800" dirty="0"/>
              <a:t>Teachers and districts feedback on lessons, </a:t>
            </a:r>
            <a:r>
              <a:rPr lang="en-US" sz="1800" dirty="0" smtClean="0"/>
              <a:t/>
            </a:r>
            <a:br>
              <a:rPr lang="en-US" sz="1800" dirty="0" smtClean="0"/>
            </a:br>
            <a:r>
              <a:rPr lang="en-US" sz="1800" dirty="0" smtClean="0"/>
              <a:t>modules</a:t>
            </a:r>
            <a:r>
              <a:rPr lang="en-US" sz="1800" dirty="0"/>
              <a:t>, and overall framework</a:t>
            </a:r>
          </a:p>
          <a:p>
            <a:pPr marL="365125" indent="-365125">
              <a:buSzPct val="75000"/>
            </a:pPr>
            <a:r>
              <a:rPr lang="en-US" sz="1800" dirty="0"/>
              <a:t>Going through years of feedback on </a:t>
            </a:r>
            <a:r>
              <a:rPr lang="en-US" sz="1800" dirty="0" smtClean="0"/>
              <a:t>STC</a:t>
            </a:r>
            <a:endParaRPr lang="en-US" sz="1800" dirty="0"/>
          </a:p>
        </p:txBody>
      </p:sp>
      <p:pic>
        <p:nvPicPr>
          <p:cNvPr id="4" name="Picture 6" descr="http://www.project2061.org/images/tools/sfaa/SFAAcovB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374068"/>
            <a:ext cx="746125" cy="11391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nap.edu/cover/4962/4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5729" y="2892619"/>
            <a:ext cx="920271" cy="11840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4510917" y="1752600"/>
            <a:ext cx="975483" cy="1181100"/>
          </a:xfrm>
          <a:prstGeom prst="rect">
            <a:avLst/>
          </a:prstGeom>
        </p:spPr>
      </p:pic>
    </p:spTree>
    <p:extLst>
      <p:ext uri="{BB962C8B-B14F-4D97-AF65-F5344CB8AC3E}">
        <p14:creationId xmlns:p14="http://schemas.microsoft.com/office/powerpoint/2010/main" val="24849888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Bundle the standards</a:t>
            </a:r>
            <a:endParaRPr lang="en-US" dirty="0"/>
          </a:p>
        </p:txBody>
      </p:sp>
      <p:pic>
        <p:nvPicPr>
          <p:cNvPr id="4" name="Picture 3"/>
          <p:cNvPicPr>
            <a:picLocks noChangeAspect="1"/>
          </p:cNvPicPr>
          <p:nvPr/>
        </p:nvPicPr>
        <p:blipFill>
          <a:blip r:embed="rId2"/>
          <a:stretch>
            <a:fillRect/>
          </a:stretch>
        </p:blipFill>
        <p:spPr>
          <a:xfrm>
            <a:off x="80010" y="1038658"/>
            <a:ext cx="6217920" cy="1081052"/>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80010" y="2189466"/>
            <a:ext cx="6217920" cy="537071"/>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80010" y="2830972"/>
            <a:ext cx="6217920" cy="694234"/>
          </a:xfrm>
          <a:prstGeom prst="rect">
            <a:avLst/>
          </a:prstGeom>
          <a:ln>
            <a:solidFill>
              <a:schemeClr val="tx1"/>
            </a:solidFill>
          </a:ln>
        </p:spPr>
      </p:pic>
      <p:pic>
        <p:nvPicPr>
          <p:cNvPr id="7" name="Picture 6"/>
          <p:cNvPicPr>
            <a:picLocks noChangeAspect="1"/>
          </p:cNvPicPr>
          <p:nvPr/>
        </p:nvPicPr>
        <p:blipFill>
          <a:blip r:embed="rId5"/>
          <a:stretch>
            <a:fillRect/>
          </a:stretch>
        </p:blipFill>
        <p:spPr>
          <a:xfrm>
            <a:off x="2393359" y="3605957"/>
            <a:ext cx="1614082" cy="1140744"/>
          </a:xfrm>
          <a:prstGeom prst="rect">
            <a:avLst/>
          </a:prstGeom>
          <a:ln>
            <a:solidFill>
              <a:schemeClr val="tx1"/>
            </a:solidFill>
          </a:ln>
        </p:spPr>
      </p:pic>
    </p:spTree>
    <p:extLst>
      <p:ext uri="{BB962C8B-B14F-4D97-AF65-F5344CB8AC3E}">
        <p14:creationId xmlns:p14="http://schemas.microsoft.com/office/powerpoint/2010/main" val="23220269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50" dirty="0" smtClean="0"/>
              <a:t>Dig into the Performance Expectations</a:t>
            </a:r>
            <a:endParaRPr lang="en-US" sz="2750" dirty="0"/>
          </a:p>
        </p:txBody>
      </p:sp>
      <p:pic>
        <p:nvPicPr>
          <p:cNvPr id="6" name="Picture 5"/>
          <p:cNvPicPr>
            <a:picLocks noChangeAspect="1"/>
          </p:cNvPicPr>
          <p:nvPr/>
        </p:nvPicPr>
        <p:blipFill>
          <a:blip r:embed="rId2"/>
          <a:stretch>
            <a:fillRect/>
          </a:stretch>
        </p:blipFill>
        <p:spPr>
          <a:xfrm>
            <a:off x="4495800" y="977625"/>
            <a:ext cx="1728811" cy="2262395"/>
          </a:xfrm>
          <a:prstGeom prst="rect">
            <a:avLst/>
          </a:prstGeom>
          <a:ln>
            <a:solidFill>
              <a:schemeClr val="tx1"/>
            </a:solidFill>
          </a:ln>
        </p:spPr>
      </p:pic>
      <p:pic>
        <p:nvPicPr>
          <p:cNvPr id="7" name="Picture 6"/>
          <p:cNvPicPr>
            <a:picLocks noChangeAspect="1"/>
          </p:cNvPicPr>
          <p:nvPr/>
        </p:nvPicPr>
        <p:blipFill rotWithShape="1">
          <a:blip r:embed="rId3"/>
          <a:srcRect t="8437"/>
          <a:stretch/>
        </p:blipFill>
        <p:spPr>
          <a:xfrm>
            <a:off x="76200" y="2705100"/>
            <a:ext cx="1676400" cy="1843358"/>
          </a:xfrm>
          <a:prstGeom prst="rect">
            <a:avLst/>
          </a:prstGeom>
        </p:spPr>
      </p:pic>
      <p:pic>
        <p:nvPicPr>
          <p:cNvPr id="4" name="Picture 3"/>
          <p:cNvPicPr>
            <a:picLocks noChangeAspect="1"/>
          </p:cNvPicPr>
          <p:nvPr/>
        </p:nvPicPr>
        <p:blipFill>
          <a:blip r:embed="rId4"/>
          <a:stretch>
            <a:fillRect/>
          </a:stretch>
        </p:blipFill>
        <p:spPr>
          <a:xfrm>
            <a:off x="1229950" y="970417"/>
            <a:ext cx="1728216" cy="2160270"/>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2833688" y="2476500"/>
            <a:ext cx="3109912" cy="2217443"/>
          </a:xfrm>
          <a:prstGeom prst="rect">
            <a:avLst/>
          </a:prstGeom>
          <a:ln>
            <a:solidFill>
              <a:schemeClr val="tx1"/>
            </a:solidFill>
          </a:ln>
        </p:spPr>
      </p:pic>
    </p:spTree>
    <p:extLst>
      <p:ext uri="{BB962C8B-B14F-4D97-AF65-F5344CB8AC3E}">
        <p14:creationId xmlns:p14="http://schemas.microsoft.com/office/powerpoint/2010/main" val="21851684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50" dirty="0" smtClean="0"/>
              <a:t>Identify the phenomenon or problem</a:t>
            </a:r>
            <a:endParaRPr lang="en-US" sz="2750" dirty="0"/>
          </a:p>
        </p:txBody>
      </p:sp>
      <p:pic>
        <p:nvPicPr>
          <p:cNvPr id="5" name="Picture 4" descr="Image result for drou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82" y="1212731"/>
            <a:ext cx="2429977" cy="15685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2" descr="Image result for castle falling into river d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4782" y="2705100"/>
            <a:ext cx="2779167" cy="16386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1" descr="image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2704" y="1288931"/>
            <a:ext cx="1846224" cy="15685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6182" y="2431931"/>
            <a:ext cx="1041218" cy="1568569"/>
          </a:xfrm>
          <a:prstGeom prst="rect">
            <a:avLst/>
          </a:prstGeom>
          <a:ln>
            <a:solidFill>
              <a:schemeClr val="tx1"/>
            </a:solidFill>
          </a:ln>
        </p:spPr>
      </p:pic>
    </p:spTree>
    <p:extLst>
      <p:ext uri="{BB962C8B-B14F-4D97-AF65-F5344CB8AC3E}">
        <p14:creationId xmlns:p14="http://schemas.microsoft.com/office/powerpoint/2010/main" val="34343683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the stories and data</a:t>
            </a:r>
            <a:endParaRPr lang="en-US" dirty="0"/>
          </a:p>
        </p:txBody>
      </p:sp>
      <p:pic>
        <p:nvPicPr>
          <p:cNvPr id="4" name="Picture 3"/>
          <p:cNvPicPr>
            <a:picLocks noChangeAspect="1"/>
          </p:cNvPicPr>
          <p:nvPr/>
        </p:nvPicPr>
        <p:blipFill>
          <a:blip r:embed="rId2"/>
          <a:stretch>
            <a:fillRect/>
          </a:stretch>
        </p:blipFill>
        <p:spPr>
          <a:xfrm>
            <a:off x="533400" y="3518337"/>
            <a:ext cx="1015563" cy="1015563"/>
          </a:xfrm>
          <a:prstGeom prst="rect">
            <a:avLst/>
          </a:prstGeom>
        </p:spPr>
      </p:pic>
      <p:pic>
        <p:nvPicPr>
          <p:cNvPr id="5" name="Picture 4"/>
          <p:cNvPicPr>
            <a:picLocks noChangeAspect="1"/>
          </p:cNvPicPr>
          <p:nvPr/>
        </p:nvPicPr>
        <p:blipFill>
          <a:blip r:embed="rId3"/>
          <a:stretch>
            <a:fillRect/>
          </a:stretch>
        </p:blipFill>
        <p:spPr>
          <a:xfrm>
            <a:off x="2896188" y="1227938"/>
            <a:ext cx="1137546" cy="941417"/>
          </a:xfrm>
          <a:prstGeom prst="rect">
            <a:avLst/>
          </a:prstGeom>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2628900"/>
            <a:ext cx="1288868" cy="1905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descr="Image result for nasa california water crisis 20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166" y="1077737"/>
            <a:ext cx="2352875" cy="13225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4186881" y="1074420"/>
            <a:ext cx="1741722" cy="1325880"/>
          </a:xfrm>
          <a:prstGeom prst="rect">
            <a:avLst/>
          </a:prstGeom>
          <a:ln>
            <a:solidFill>
              <a:schemeClr val="tx1"/>
            </a:solidFill>
          </a:ln>
        </p:spPr>
      </p:pic>
      <p:pic>
        <p:nvPicPr>
          <p:cNvPr id="10" name="Picture 6" descr="Image result for smithsonian national museum of the american india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0025" y="2476500"/>
            <a:ext cx="2085413" cy="7265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emammal si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0752" y="2557071"/>
            <a:ext cx="1360857" cy="8044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6200" y="3332452"/>
            <a:ext cx="1905000" cy="1201448"/>
          </a:xfrm>
          <a:prstGeom prst="rect">
            <a:avLst/>
          </a:prstGeom>
          <a:ln>
            <a:solidFill>
              <a:schemeClr val="tx1"/>
            </a:solidFill>
          </a:ln>
        </p:spPr>
      </p:pic>
    </p:spTree>
    <p:extLst>
      <p:ext uri="{BB962C8B-B14F-4D97-AF65-F5344CB8AC3E}">
        <p14:creationId xmlns:p14="http://schemas.microsoft.com/office/powerpoint/2010/main" val="11994592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 and Practices Storyline</a:t>
            </a:r>
            <a:endParaRPr lang="en-US" dirty="0"/>
          </a:p>
        </p:txBody>
      </p:sp>
      <p:sp>
        <p:nvSpPr>
          <p:cNvPr id="3" name="Content Placeholder 2"/>
          <p:cNvSpPr>
            <a:spLocks noGrp="1"/>
          </p:cNvSpPr>
          <p:nvPr>
            <p:ph idx="1"/>
          </p:nvPr>
        </p:nvSpPr>
        <p:spPr/>
        <p:txBody>
          <a:bodyPr/>
          <a:lstStyle/>
          <a:p>
            <a:pPr indent="0">
              <a:buNone/>
            </a:pPr>
            <a:r>
              <a:rPr lang="en-US" dirty="0" smtClean="0"/>
              <a:t>Begin with the end in mind.</a:t>
            </a:r>
            <a:endParaRPr lang="en-US" dirty="0"/>
          </a:p>
        </p:txBody>
      </p:sp>
      <p:pic>
        <p:nvPicPr>
          <p:cNvPr id="5" name="Picture 4"/>
          <p:cNvPicPr>
            <a:picLocks noChangeAspect="1"/>
          </p:cNvPicPr>
          <p:nvPr/>
        </p:nvPicPr>
        <p:blipFill>
          <a:blip r:embed="rId3"/>
          <a:stretch>
            <a:fillRect/>
          </a:stretch>
        </p:blipFill>
        <p:spPr>
          <a:xfrm>
            <a:off x="379352" y="1409700"/>
            <a:ext cx="1737360" cy="2200115"/>
          </a:xfrm>
          <a:prstGeom prst="rect">
            <a:avLst/>
          </a:prstGeom>
        </p:spPr>
      </p:pic>
      <p:pic>
        <p:nvPicPr>
          <p:cNvPr id="6" name="Picture 5"/>
          <p:cNvPicPr>
            <a:picLocks noChangeAspect="1"/>
          </p:cNvPicPr>
          <p:nvPr/>
        </p:nvPicPr>
        <p:blipFill>
          <a:blip r:embed="rId4"/>
          <a:stretch>
            <a:fillRect/>
          </a:stretch>
        </p:blipFill>
        <p:spPr>
          <a:xfrm>
            <a:off x="2225040" y="1333499"/>
            <a:ext cx="1737360" cy="2638820"/>
          </a:xfrm>
          <a:prstGeom prst="rect">
            <a:avLst/>
          </a:prstGeom>
        </p:spPr>
      </p:pic>
      <p:pic>
        <p:nvPicPr>
          <p:cNvPr id="7" name="Picture 6"/>
          <p:cNvPicPr>
            <a:picLocks noChangeAspect="1"/>
          </p:cNvPicPr>
          <p:nvPr/>
        </p:nvPicPr>
        <p:blipFill>
          <a:blip r:embed="rId5"/>
          <a:stretch>
            <a:fillRect/>
          </a:stretch>
        </p:blipFill>
        <p:spPr>
          <a:xfrm>
            <a:off x="488905" y="3314700"/>
            <a:ext cx="958895" cy="1241409"/>
          </a:xfrm>
          <a:prstGeom prst="rect">
            <a:avLst/>
          </a:prstGeom>
          <a:ln>
            <a:solidFill>
              <a:schemeClr val="tx1"/>
            </a:solidFill>
          </a:ln>
        </p:spPr>
      </p:pic>
      <p:pic>
        <p:nvPicPr>
          <p:cNvPr id="8" name="Picture 7"/>
          <p:cNvPicPr>
            <a:picLocks noChangeAspect="1"/>
          </p:cNvPicPr>
          <p:nvPr/>
        </p:nvPicPr>
        <p:blipFill rotWithShape="1">
          <a:blip r:embed="rId6"/>
          <a:srcRect l="9940" t="8141" r="8956"/>
          <a:stretch/>
        </p:blipFill>
        <p:spPr>
          <a:xfrm flipH="1">
            <a:off x="1676400" y="3695699"/>
            <a:ext cx="990599" cy="902837"/>
          </a:xfrm>
          <a:prstGeom prst="rect">
            <a:avLst/>
          </a:prstGeom>
        </p:spPr>
      </p:pic>
      <p:pic>
        <p:nvPicPr>
          <p:cNvPr id="9" name="Picture 8"/>
          <p:cNvPicPr>
            <a:picLocks noChangeAspect="1"/>
          </p:cNvPicPr>
          <p:nvPr/>
        </p:nvPicPr>
        <p:blipFill>
          <a:blip r:embed="rId7"/>
          <a:stretch>
            <a:fillRect/>
          </a:stretch>
        </p:blipFill>
        <p:spPr>
          <a:xfrm>
            <a:off x="4114800" y="1333500"/>
            <a:ext cx="1737360" cy="1078645"/>
          </a:xfrm>
          <a:prstGeom prst="rect">
            <a:avLst/>
          </a:prstGeom>
        </p:spPr>
      </p:pic>
      <p:pic>
        <p:nvPicPr>
          <p:cNvPr id="10" name="Picture 9"/>
          <p:cNvPicPr>
            <a:picLocks noChangeAspect="1"/>
          </p:cNvPicPr>
          <p:nvPr/>
        </p:nvPicPr>
        <p:blipFill rotWithShape="1">
          <a:blip r:embed="rId8"/>
          <a:srcRect t="2530" b="57835"/>
          <a:stretch/>
        </p:blipFill>
        <p:spPr>
          <a:xfrm>
            <a:off x="4114800" y="2247900"/>
            <a:ext cx="1737360" cy="1562859"/>
          </a:xfrm>
          <a:prstGeom prst="rect">
            <a:avLst/>
          </a:prstGeom>
        </p:spPr>
      </p:pic>
      <p:pic>
        <p:nvPicPr>
          <p:cNvPr id="4" name="Picture 3"/>
          <p:cNvPicPr>
            <a:picLocks noChangeAspect="1"/>
          </p:cNvPicPr>
          <p:nvPr/>
        </p:nvPicPr>
        <p:blipFill>
          <a:blip r:embed="rId9"/>
          <a:stretch>
            <a:fillRect/>
          </a:stretch>
        </p:blipFill>
        <p:spPr>
          <a:xfrm>
            <a:off x="2110641" y="1485900"/>
            <a:ext cx="2424315" cy="3070208"/>
          </a:xfrm>
          <a:prstGeom prst="rect">
            <a:avLst/>
          </a:prstGeom>
          <a:noFill/>
          <a:ln w="174625" cmpd="sng">
            <a:solidFill>
              <a:srgbClr val="FF0000"/>
            </a:solidFill>
          </a:ln>
        </p:spPr>
      </p:pic>
    </p:spTree>
    <p:extLst>
      <p:ext uri="{BB962C8B-B14F-4D97-AF65-F5344CB8AC3E}">
        <p14:creationId xmlns:p14="http://schemas.microsoft.com/office/powerpoint/2010/main" val="70424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Write the lessons</a:t>
            </a:r>
            <a:endParaRPr lang="en-US" dirty="0"/>
          </a:p>
        </p:txBody>
      </p:sp>
      <p:sp>
        <p:nvSpPr>
          <p:cNvPr id="3" name="Content Placeholder 2"/>
          <p:cNvSpPr>
            <a:spLocks noGrp="1"/>
          </p:cNvSpPr>
          <p:nvPr>
            <p:ph idx="1"/>
          </p:nvPr>
        </p:nvSpPr>
        <p:spPr/>
        <p:txBody>
          <a:bodyPr/>
          <a:lstStyle/>
          <a:p>
            <a:pPr indent="0">
              <a:buNone/>
            </a:pPr>
            <a:r>
              <a:rPr lang="en-US" dirty="0" smtClean="0"/>
              <a:t>Get them reviewed by a Teacher Advisory Board.</a:t>
            </a:r>
            <a:endParaRPr lang="en-US" dirty="0"/>
          </a:p>
        </p:txBody>
      </p:sp>
      <p:pic>
        <p:nvPicPr>
          <p:cNvPr id="4" name="Picture 3"/>
          <p:cNvPicPr>
            <a:picLocks noChangeAspect="1"/>
          </p:cNvPicPr>
          <p:nvPr/>
        </p:nvPicPr>
        <p:blipFill>
          <a:blip r:embed="rId2"/>
          <a:stretch>
            <a:fillRect/>
          </a:stretch>
        </p:blipFill>
        <p:spPr>
          <a:xfrm>
            <a:off x="152400" y="1638300"/>
            <a:ext cx="6126480" cy="1268145"/>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3048000" y="2781300"/>
            <a:ext cx="1526266" cy="1895363"/>
          </a:xfrm>
          <a:prstGeom prst="rect">
            <a:avLst/>
          </a:prstGeom>
        </p:spPr>
      </p:pic>
      <p:cxnSp>
        <p:nvCxnSpPr>
          <p:cNvPr id="6" name="Straight Arrow Connector 5"/>
          <p:cNvCxnSpPr/>
          <p:nvPr/>
        </p:nvCxnSpPr>
        <p:spPr>
          <a:xfrm flipH="1">
            <a:off x="4151356" y="2296845"/>
            <a:ext cx="1002751" cy="846982"/>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069080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Embed math and literacy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932" y="1544229"/>
            <a:ext cx="2222666" cy="1667000"/>
          </a:xfrm>
          <a:prstGeom prst="rect">
            <a:avLst/>
          </a:prstGeom>
        </p:spPr>
      </p:pic>
      <p:pic>
        <p:nvPicPr>
          <p:cNvPr id="5" name="Picture 4"/>
          <p:cNvPicPr>
            <a:picLocks noChangeAspect="1"/>
          </p:cNvPicPr>
          <p:nvPr/>
        </p:nvPicPr>
        <p:blipFill>
          <a:blip r:embed="rId3"/>
          <a:stretch>
            <a:fillRect/>
          </a:stretch>
        </p:blipFill>
        <p:spPr>
          <a:xfrm>
            <a:off x="2790417" y="3039786"/>
            <a:ext cx="1192063" cy="1545267"/>
          </a:xfrm>
          <a:prstGeom prst="rect">
            <a:avLst/>
          </a:prstGeom>
          <a:ln w="12700">
            <a:solidFill>
              <a:schemeClr val="tx1"/>
            </a:solidFill>
          </a:ln>
        </p:spPr>
      </p:pic>
      <p:pic>
        <p:nvPicPr>
          <p:cNvPr id="6" name="Picture 5"/>
          <p:cNvPicPr>
            <a:picLocks noChangeAspect="1"/>
          </p:cNvPicPr>
          <p:nvPr/>
        </p:nvPicPr>
        <p:blipFill>
          <a:blip r:embed="rId4"/>
          <a:stretch>
            <a:fillRect/>
          </a:stretch>
        </p:blipFill>
        <p:spPr>
          <a:xfrm>
            <a:off x="4357245" y="3039786"/>
            <a:ext cx="1848241" cy="1533525"/>
          </a:xfrm>
          <a:prstGeom prst="rect">
            <a:avLst/>
          </a:prstGeom>
          <a:ln>
            <a:solidFill>
              <a:schemeClr val="tx1"/>
            </a:solidFill>
          </a:ln>
        </p:spPr>
      </p:pic>
      <p:cxnSp>
        <p:nvCxnSpPr>
          <p:cNvPr id="7" name="Straight Arrow Connector 6"/>
          <p:cNvCxnSpPr/>
          <p:nvPr/>
        </p:nvCxnSpPr>
        <p:spPr>
          <a:xfrm>
            <a:off x="620254" y="2518539"/>
            <a:ext cx="2580146" cy="14473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a:off x="3947616" y="3226733"/>
            <a:ext cx="371927" cy="1252258"/>
          </a:xfrm>
          <a:prstGeom prst="leftBrace">
            <a:avLst>
              <a:gd name="adj1" fmla="val 8333"/>
              <a:gd name="adj2" fmla="val 40343"/>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pic>
        <p:nvPicPr>
          <p:cNvPr id="9" name="Picture 8"/>
          <p:cNvPicPr>
            <a:picLocks noChangeAspect="1"/>
          </p:cNvPicPr>
          <p:nvPr/>
        </p:nvPicPr>
        <p:blipFill>
          <a:blip r:embed="rId5"/>
          <a:stretch>
            <a:fillRect/>
          </a:stretch>
        </p:blipFill>
        <p:spPr>
          <a:xfrm>
            <a:off x="3050388" y="1051288"/>
            <a:ext cx="1794456" cy="1233879"/>
          </a:xfrm>
          <a:prstGeom prst="rect">
            <a:avLst/>
          </a:prstGeom>
          <a:ln>
            <a:solidFill>
              <a:schemeClr val="tx1"/>
            </a:solidFill>
          </a:ln>
        </p:spPr>
      </p:pic>
      <p:cxnSp>
        <p:nvCxnSpPr>
          <p:cNvPr id="10" name="Straight Arrow Connector 9"/>
          <p:cNvCxnSpPr/>
          <p:nvPr/>
        </p:nvCxnSpPr>
        <p:spPr>
          <a:xfrm flipV="1">
            <a:off x="2005727" y="1574673"/>
            <a:ext cx="1126757" cy="4810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6"/>
          <a:stretch>
            <a:fillRect/>
          </a:stretch>
        </p:blipFill>
        <p:spPr>
          <a:xfrm>
            <a:off x="5263466" y="1060907"/>
            <a:ext cx="903585" cy="1477394"/>
          </a:xfrm>
          <a:prstGeom prst="rect">
            <a:avLst/>
          </a:prstGeom>
          <a:ln>
            <a:solidFill>
              <a:schemeClr val="tx1"/>
            </a:solidFill>
          </a:ln>
        </p:spPr>
      </p:pic>
      <p:sp>
        <p:nvSpPr>
          <p:cNvPr id="12" name="Left Brace 11"/>
          <p:cNvSpPr/>
          <p:nvPr/>
        </p:nvSpPr>
        <p:spPr>
          <a:xfrm>
            <a:off x="4758814" y="1056961"/>
            <a:ext cx="417959" cy="1485285"/>
          </a:xfrm>
          <a:prstGeom prst="leftBrace">
            <a:avLst>
              <a:gd name="adj1" fmla="val 8333"/>
              <a:gd name="adj2" fmla="val 5835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Tree>
    <p:extLst>
      <p:ext uri="{BB962C8B-B14F-4D97-AF65-F5344CB8AC3E}">
        <p14:creationId xmlns:p14="http://schemas.microsoft.com/office/powerpoint/2010/main" val="3228532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 teacher support</a:t>
            </a:r>
            <a:endParaRPr lang="en-US" dirty="0"/>
          </a:p>
        </p:txBody>
      </p:sp>
      <p:sp>
        <p:nvSpPr>
          <p:cNvPr id="4" name="TextBox 3"/>
          <p:cNvSpPr txBox="1"/>
          <p:nvPr/>
        </p:nvSpPr>
        <p:spPr>
          <a:xfrm>
            <a:off x="4434867" y="975331"/>
            <a:ext cx="1721015" cy="1255728"/>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Descriptions of how students are engaging in the Science and Engineering Practices and Crosscutting Concepts</a:t>
            </a:r>
            <a:endParaRPr lang="en-US" dirty="0"/>
          </a:p>
        </p:txBody>
      </p:sp>
      <p:sp>
        <p:nvSpPr>
          <p:cNvPr id="5" name="TextBox 4"/>
          <p:cNvSpPr txBox="1"/>
          <p:nvPr/>
        </p:nvSpPr>
        <p:spPr>
          <a:xfrm>
            <a:off x="4546442" y="3645029"/>
            <a:ext cx="1721015" cy="1061829"/>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Places in the lessons where common student misconceptions may appear or may be able to be addressed</a:t>
            </a:r>
            <a:endParaRPr lang="en-US" dirty="0"/>
          </a:p>
        </p:txBody>
      </p:sp>
      <p:sp>
        <p:nvSpPr>
          <p:cNvPr id="6" name="TextBox 5"/>
          <p:cNvSpPr txBox="1"/>
          <p:nvPr/>
        </p:nvSpPr>
        <p:spPr>
          <a:xfrm>
            <a:off x="4449283" y="2324100"/>
            <a:ext cx="1721015" cy="867930"/>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Guiding questions with possible correct or expected student responses</a:t>
            </a:r>
            <a:endParaRPr lang="en-US" dirty="0"/>
          </a:p>
        </p:txBody>
      </p:sp>
      <p:pic>
        <p:nvPicPr>
          <p:cNvPr id="7" name="Picture 6"/>
          <p:cNvPicPr>
            <a:picLocks noChangeAspect="1"/>
          </p:cNvPicPr>
          <p:nvPr/>
        </p:nvPicPr>
        <p:blipFill>
          <a:blip r:embed="rId2"/>
          <a:stretch>
            <a:fillRect/>
          </a:stretch>
        </p:blipFill>
        <p:spPr>
          <a:xfrm>
            <a:off x="193722" y="2276897"/>
            <a:ext cx="4052713" cy="936843"/>
          </a:xfrm>
          <a:prstGeom prst="rect">
            <a:avLst/>
          </a:prstGeom>
        </p:spPr>
      </p:pic>
      <p:pic>
        <p:nvPicPr>
          <p:cNvPr id="8" name="Picture 7"/>
          <p:cNvPicPr>
            <a:picLocks noChangeAspect="1"/>
          </p:cNvPicPr>
          <p:nvPr/>
        </p:nvPicPr>
        <p:blipFill>
          <a:blip r:embed="rId3"/>
          <a:stretch>
            <a:fillRect/>
          </a:stretch>
        </p:blipFill>
        <p:spPr>
          <a:xfrm>
            <a:off x="188388" y="943379"/>
            <a:ext cx="1075065" cy="1351511"/>
          </a:xfrm>
          <a:prstGeom prst="rect">
            <a:avLst/>
          </a:prstGeom>
        </p:spPr>
      </p:pic>
      <p:cxnSp>
        <p:nvCxnSpPr>
          <p:cNvPr id="9" name="Straight Arrow Connector 8"/>
          <p:cNvCxnSpPr>
            <a:stCxn id="4" idx="1"/>
          </p:cNvCxnSpPr>
          <p:nvPr/>
        </p:nvCxnSpPr>
        <p:spPr>
          <a:xfrm flipH="1" flipV="1">
            <a:off x="990600" y="1212688"/>
            <a:ext cx="3444267" cy="3905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2213929" y="1042075"/>
            <a:ext cx="873629" cy="1169535"/>
          </a:xfrm>
          <a:prstGeom prst="rect">
            <a:avLst/>
          </a:prstGeom>
        </p:spPr>
      </p:pic>
      <p:cxnSp>
        <p:nvCxnSpPr>
          <p:cNvPr id="11" name="Straight Arrow Connector 10"/>
          <p:cNvCxnSpPr>
            <a:stCxn id="4" idx="1"/>
          </p:cNvCxnSpPr>
          <p:nvPr/>
        </p:nvCxnSpPr>
        <p:spPr>
          <a:xfrm flipH="1" flipV="1">
            <a:off x="3087558" y="1258526"/>
            <a:ext cx="1347309" cy="3446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1"/>
          </p:cNvCxnSpPr>
          <p:nvPr/>
        </p:nvCxnSpPr>
        <p:spPr>
          <a:xfrm flipH="1">
            <a:off x="3810000" y="2758065"/>
            <a:ext cx="639283" cy="1767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srcRect r="1162"/>
          <a:stretch/>
        </p:blipFill>
        <p:spPr>
          <a:xfrm>
            <a:off x="188388" y="3216018"/>
            <a:ext cx="4307412" cy="1339338"/>
          </a:xfrm>
          <a:prstGeom prst="rect">
            <a:avLst/>
          </a:prstGeom>
        </p:spPr>
      </p:pic>
      <p:cxnSp>
        <p:nvCxnSpPr>
          <p:cNvPr id="14" name="Straight Arrow Connector 13"/>
          <p:cNvCxnSpPr>
            <a:stCxn id="5" idx="1"/>
          </p:cNvCxnSpPr>
          <p:nvPr/>
        </p:nvCxnSpPr>
        <p:spPr>
          <a:xfrm flipH="1" flipV="1">
            <a:off x="4043502" y="4040203"/>
            <a:ext cx="502940" cy="1357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6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Misconceptions</a:t>
            </a:r>
            <a:endParaRPr lang="en-US" dirty="0"/>
          </a:p>
        </p:txBody>
      </p:sp>
      <p:pic>
        <p:nvPicPr>
          <p:cNvPr id="1026" name="Picture 2" descr="Image result for ssec good thin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54" y="2552700"/>
            <a:ext cx="298292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sec good think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4059" y="2552700"/>
            <a:ext cx="2977620" cy="167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4900" y="1257300"/>
            <a:ext cx="5993079" cy="830997"/>
          </a:xfrm>
          <a:prstGeom prst="rect">
            <a:avLst/>
          </a:prstGeom>
          <a:noFill/>
        </p:spPr>
        <p:txBody>
          <a:bodyPr wrap="square" rtlCol="0">
            <a:spAutoFit/>
          </a:bodyPr>
          <a:lstStyle/>
          <a:p>
            <a:r>
              <a:rPr lang="en-US" sz="1600" dirty="0"/>
              <a:t>This original web series is designed to support K-12 science educators through targeted short-format videos that explore common student ideas and misconceptions about a range of science </a:t>
            </a:r>
            <a:r>
              <a:rPr lang="en-US" sz="1600" dirty="0" smtClean="0"/>
              <a:t>topics! </a:t>
            </a:r>
            <a:endParaRPr lang="en-US" sz="1600" dirty="0"/>
          </a:p>
        </p:txBody>
      </p:sp>
    </p:spTree>
    <p:extLst>
      <p:ext uri="{BB962C8B-B14F-4D97-AF65-F5344CB8AC3E}">
        <p14:creationId xmlns:p14="http://schemas.microsoft.com/office/powerpoint/2010/main" val="4224647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400132" cy="4800600"/>
          </a:xfrm>
          <a:prstGeom prst="rect">
            <a:avLst/>
          </a:prstGeom>
        </p:spPr>
      </p:pic>
      <p:sp>
        <p:nvSpPr>
          <p:cNvPr id="5" name="TextBox 4"/>
          <p:cNvSpPr txBox="1"/>
          <p:nvPr/>
        </p:nvSpPr>
        <p:spPr>
          <a:xfrm>
            <a:off x="235439" y="1892469"/>
            <a:ext cx="5929923" cy="1015663"/>
          </a:xfrm>
          <a:prstGeom prst="rect">
            <a:avLst/>
          </a:prstGeom>
          <a:ln w="38100" cmpd="sng">
            <a:solidFill>
              <a:srgbClr val="FFD51D"/>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000" b="1" dirty="0">
                <a:solidFill>
                  <a:schemeClr val="tx1"/>
                </a:solidFill>
                <a:cs typeface="Arial"/>
              </a:rPr>
              <a:t>The Smithsonian is the world’s largest museum, education, and research complex with 19 museums, </a:t>
            </a:r>
            <a:r>
              <a:rPr lang="en-US" sz="2000" b="1" dirty="0" smtClean="0">
                <a:solidFill>
                  <a:schemeClr val="tx1"/>
                </a:solidFill>
                <a:cs typeface="Arial"/>
              </a:rPr>
              <a:t/>
            </a:r>
            <a:br>
              <a:rPr lang="en-US" sz="2000" b="1" dirty="0" smtClean="0">
                <a:solidFill>
                  <a:schemeClr val="tx1"/>
                </a:solidFill>
                <a:cs typeface="Arial"/>
              </a:rPr>
            </a:br>
            <a:r>
              <a:rPr lang="en-US" sz="2000" b="1" dirty="0" smtClean="0">
                <a:solidFill>
                  <a:schemeClr val="tx1"/>
                </a:solidFill>
                <a:cs typeface="Arial"/>
              </a:rPr>
              <a:t>9 </a:t>
            </a:r>
            <a:r>
              <a:rPr lang="en-US" sz="2000" b="1" dirty="0">
                <a:solidFill>
                  <a:schemeClr val="tx1"/>
                </a:solidFill>
                <a:cs typeface="Arial"/>
              </a:rPr>
              <a:t>research centers, and 5 education centers.</a:t>
            </a:r>
          </a:p>
        </p:txBody>
      </p:sp>
      <p:pic>
        <p:nvPicPr>
          <p:cNvPr id="2050" name="Picture 2" descr="http://fontmeme.com/images/Smithsonian-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74531"/>
            <a:ext cx="1226069" cy="1226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66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900" dirty="0" smtClean="0"/>
              <a:t>3D Assessment and Next Steps</a:t>
            </a:r>
            <a:endParaRPr lang="en-US" sz="2900" dirty="0"/>
          </a:p>
        </p:txBody>
      </p:sp>
      <p:pic>
        <p:nvPicPr>
          <p:cNvPr id="4" name="Picture 3"/>
          <p:cNvPicPr>
            <a:picLocks noChangeAspect="1"/>
          </p:cNvPicPr>
          <p:nvPr/>
        </p:nvPicPr>
        <p:blipFill rotWithShape="1">
          <a:blip r:embed="rId2"/>
          <a:srcRect t="2076"/>
          <a:stretch/>
        </p:blipFill>
        <p:spPr>
          <a:xfrm>
            <a:off x="1605903" y="940686"/>
            <a:ext cx="3188995" cy="3683471"/>
          </a:xfrm>
          <a:prstGeom prst="rect">
            <a:avLst/>
          </a:prstGeom>
        </p:spPr>
      </p:pic>
    </p:spTree>
    <p:extLst>
      <p:ext uri="{BB962C8B-B14F-4D97-AF65-F5344CB8AC3E}">
        <p14:creationId xmlns:p14="http://schemas.microsoft.com/office/powerpoint/2010/main" val="328382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Field test and revise</a:t>
            </a:r>
            <a:endParaRPr lang="en-US" dirty="0"/>
          </a:p>
        </p:txBody>
      </p:sp>
      <p:pic>
        <p:nvPicPr>
          <p:cNvPr id="4" name="Picture 3"/>
          <p:cNvPicPr>
            <a:picLocks noChangeAspect="1"/>
          </p:cNvPicPr>
          <p:nvPr/>
        </p:nvPicPr>
        <p:blipFill>
          <a:blip r:embed="rId2"/>
          <a:stretch>
            <a:fillRect/>
          </a:stretch>
        </p:blipFill>
        <p:spPr>
          <a:xfrm>
            <a:off x="4553243" y="2809825"/>
            <a:ext cx="1580857" cy="1495475"/>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2239023" y="2933700"/>
            <a:ext cx="1922754" cy="1495475"/>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385525" y="1028700"/>
            <a:ext cx="1421674" cy="3452637"/>
          </a:xfrm>
          <a:prstGeom prst="rect">
            <a:avLst/>
          </a:prstGeom>
          <a:ln>
            <a:solidFill>
              <a:schemeClr val="tx1"/>
            </a:solidFill>
          </a:ln>
        </p:spPr>
      </p:pic>
      <p:pic>
        <p:nvPicPr>
          <p:cNvPr id="7" name="Picture 6"/>
          <p:cNvPicPr>
            <a:picLocks noChangeAspect="1"/>
          </p:cNvPicPr>
          <p:nvPr/>
        </p:nvPicPr>
        <p:blipFill>
          <a:blip r:embed="rId5"/>
          <a:stretch>
            <a:fillRect/>
          </a:stretch>
        </p:blipFill>
        <p:spPr>
          <a:xfrm>
            <a:off x="2590800" y="1028700"/>
            <a:ext cx="2871225" cy="1648603"/>
          </a:xfrm>
          <a:prstGeom prst="rect">
            <a:avLst/>
          </a:prstGeom>
          <a:ln>
            <a:solidFill>
              <a:schemeClr val="tx1"/>
            </a:solidFill>
          </a:ln>
        </p:spPr>
      </p:pic>
    </p:spTree>
    <p:extLst>
      <p:ext uri="{BB962C8B-B14F-4D97-AF65-F5344CB8AC3E}">
        <p14:creationId xmlns:p14="http://schemas.microsoft.com/office/powerpoint/2010/main" val="18157162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0474" y="2244917"/>
            <a:ext cx="1283862" cy="163346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74" y="1745905"/>
            <a:ext cx="1302202" cy="421913"/>
          </a:xfrm>
          <a:prstGeom prst="rect">
            <a:avLst/>
          </a:prstGeom>
        </p:spPr>
      </p:pic>
      <p:sp>
        <p:nvSpPr>
          <p:cNvPr id="3" name="Title 2"/>
          <p:cNvSpPr>
            <a:spLocks noGrp="1"/>
          </p:cNvSpPr>
          <p:nvPr>
            <p:ph type="title"/>
          </p:nvPr>
        </p:nvSpPr>
        <p:spPr/>
        <p:txBody>
          <a:bodyPr>
            <a:normAutofit/>
          </a:bodyPr>
          <a:lstStyle/>
          <a:p>
            <a:r>
              <a:rPr lang="en-US" sz="2500" dirty="0"/>
              <a:t>Publish and distribute!</a:t>
            </a:r>
          </a:p>
        </p:txBody>
      </p:sp>
      <p:pic>
        <p:nvPicPr>
          <p:cNvPr id="9" name="Picture 8"/>
          <p:cNvPicPr>
            <a:picLocks noChangeAspect="1"/>
          </p:cNvPicPr>
          <p:nvPr/>
        </p:nvPicPr>
        <p:blipFill>
          <a:blip r:embed="rId4"/>
          <a:stretch>
            <a:fillRect/>
          </a:stretch>
        </p:blipFill>
        <p:spPr>
          <a:xfrm>
            <a:off x="800100" y="1745905"/>
            <a:ext cx="1647180" cy="2132478"/>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4119973" y="1791455"/>
            <a:ext cx="1620203" cy="2086928"/>
          </a:xfrm>
          <a:prstGeom prst="rect">
            <a:avLst/>
          </a:prstGeom>
          <a:ln>
            <a:solidFill>
              <a:schemeClr val="tx1"/>
            </a:solidFill>
          </a:ln>
        </p:spPr>
      </p:pic>
    </p:spTree>
    <p:extLst>
      <p:ext uri="{BB962C8B-B14F-4D97-AF65-F5344CB8AC3E}">
        <p14:creationId xmlns:p14="http://schemas.microsoft.com/office/powerpoint/2010/main" val="13394006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0" dirty="0" smtClean="0"/>
              <a:t>Smithsonian Science for the Classroom</a:t>
            </a:r>
            <a:endParaRPr lang="en-US" sz="2700" dirty="0"/>
          </a:p>
        </p:txBody>
      </p:sp>
      <p:pic>
        <p:nvPicPr>
          <p:cNvPr id="4" name="Picture 3"/>
          <p:cNvPicPr>
            <a:picLocks noChangeAspect="1"/>
          </p:cNvPicPr>
          <p:nvPr/>
        </p:nvPicPr>
        <p:blipFill>
          <a:blip r:embed="rId2"/>
          <a:stretch>
            <a:fillRect/>
          </a:stretch>
        </p:blipFill>
        <p:spPr>
          <a:xfrm>
            <a:off x="304800" y="952500"/>
            <a:ext cx="2819400" cy="3664004"/>
          </a:xfrm>
          <a:prstGeom prst="rect">
            <a:avLst/>
          </a:prstGeom>
          <a:ln>
            <a:solidFill>
              <a:schemeClr val="tx1"/>
            </a:solidFill>
          </a:ln>
        </p:spPr>
      </p:pic>
      <p:sp>
        <p:nvSpPr>
          <p:cNvPr id="5" name="Rectangle 4"/>
          <p:cNvSpPr/>
          <p:nvPr/>
        </p:nvSpPr>
        <p:spPr>
          <a:xfrm>
            <a:off x="3429000" y="1409700"/>
            <a:ext cx="1752600" cy="2613023"/>
          </a:xfrm>
          <a:prstGeom prst="rect">
            <a:avLst/>
          </a:prstGeom>
        </p:spPr>
        <p:txBody>
          <a:bodyPr wrap="square">
            <a:spAutoFit/>
          </a:bodyPr>
          <a:lstStyle/>
          <a:p>
            <a:r>
              <a:rPr lang="en-US" b="1" i="1" dirty="0" smtClean="0"/>
              <a:t>What </a:t>
            </a:r>
            <a:r>
              <a:rPr lang="en-US" b="1" i="1" dirty="0"/>
              <a:t>Explains Similarities and Differences Between Organisms?</a:t>
            </a:r>
            <a:r>
              <a:rPr lang="en-US" dirty="0"/>
              <a:t> </a:t>
            </a:r>
            <a:endParaRPr lang="en-US" b="1" i="1" dirty="0" smtClean="0"/>
          </a:p>
          <a:p>
            <a:endParaRPr lang="en-US" b="1" i="1" dirty="0" smtClean="0"/>
          </a:p>
          <a:p>
            <a:endParaRPr lang="en-US" b="1" i="1" dirty="0" smtClean="0"/>
          </a:p>
          <a:p>
            <a:endParaRPr lang="en-US" b="1" i="1" dirty="0" smtClean="0"/>
          </a:p>
          <a:p>
            <a:r>
              <a:rPr lang="en-US" b="1" i="1" dirty="0" smtClean="0"/>
              <a:t>How </a:t>
            </a:r>
            <a:r>
              <a:rPr lang="en-US" b="1" i="1" dirty="0"/>
              <a:t>Can the Sky be Used to Navigate?</a:t>
            </a:r>
            <a:r>
              <a:rPr lang="en-US" dirty="0"/>
              <a:t> </a:t>
            </a:r>
          </a:p>
          <a:p>
            <a:endParaRPr lang="en-US" b="1" i="1" dirty="0" smtClean="0"/>
          </a:p>
          <a:p>
            <a:endParaRPr lang="en-US" b="1" i="1" dirty="0" smtClean="0"/>
          </a:p>
          <a:p>
            <a:endParaRPr lang="en-US" b="1" i="1" dirty="0" smtClean="0"/>
          </a:p>
          <a:p>
            <a:r>
              <a:rPr lang="en-US" b="1" i="1" dirty="0" smtClean="0"/>
              <a:t>What </a:t>
            </a:r>
            <a:r>
              <a:rPr lang="en-US" b="1" i="1" dirty="0"/>
              <a:t>Happens When Materials are Mixed?</a:t>
            </a:r>
            <a:r>
              <a:rPr lang="en-US" dirty="0"/>
              <a:t> </a:t>
            </a:r>
            <a:endParaRPr lang="en-US" sz="1600" dirty="0">
              <a:cs typeface="Arial"/>
            </a:endParaRPr>
          </a:p>
        </p:txBody>
      </p:sp>
      <p:cxnSp>
        <p:nvCxnSpPr>
          <p:cNvPr id="6" name="Straight Arrow Connector 5"/>
          <p:cNvCxnSpPr/>
          <p:nvPr/>
        </p:nvCxnSpPr>
        <p:spPr>
          <a:xfrm flipV="1">
            <a:off x="762000" y="1790700"/>
            <a:ext cx="2590800" cy="112131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p:nvPr/>
        </p:nvCxnSpPr>
        <p:spPr>
          <a:xfrm flipV="1">
            <a:off x="1280877" y="2857500"/>
            <a:ext cx="2071923" cy="1165223"/>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flipV="1">
            <a:off x="2026174" y="3750210"/>
            <a:ext cx="1326626" cy="272513"/>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pic>
        <p:nvPicPr>
          <p:cNvPr id="12" name="Picture 6" descr="Image result for pine and deciduous 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181100"/>
            <a:ext cx="1109886" cy="998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polynesian navig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400300"/>
            <a:ext cx="1338486" cy="7392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Image result for chemical reaction balloon on ice and heate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9463"/>
          <a:stretch/>
        </p:blipFill>
        <p:spPr bwMode="auto">
          <a:xfrm>
            <a:off x="5029200" y="3314700"/>
            <a:ext cx="1262286" cy="92879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a:off x="4800600" y="3750210"/>
            <a:ext cx="381000"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p:nvPr/>
        </p:nvCxnSpPr>
        <p:spPr>
          <a:xfrm>
            <a:off x="4729089" y="2797395"/>
            <a:ext cx="381000"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a:xfrm>
            <a:off x="4838700" y="1866900"/>
            <a:ext cx="381000"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05088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Lets Play!</a:t>
            </a:r>
            <a:endParaRPr lang="en-US" dirty="0"/>
          </a:p>
        </p:txBody>
      </p:sp>
      <p:sp>
        <p:nvSpPr>
          <p:cNvPr id="5" name="Text Placeholder 4"/>
          <p:cNvSpPr>
            <a:spLocks noGrp="1"/>
          </p:cNvSpPr>
          <p:nvPr>
            <p:ph type="body" sz="quarter" idx="21"/>
          </p:nvPr>
        </p:nvSpPr>
        <p:spPr>
          <a:xfrm>
            <a:off x="4800600" y="3543300"/>
            <a:ext cx="545983" cy="193899"/>
          </a:xfrm>
        </p:spPr>
        <p:txBody>
          <a:bodyPr/>
          <a:lstStyle/>
          <a:p>
            <a:r>
              <a:rPr lang="en-US" dirty="0" smtClean="0"/>
              <a:t>Section </a:t>
            </a:r>
            <a:endParaRPr lang="en-US" dirty="0"/>
          </a:p>
        </p:txBody>
      </p:sp>
      <p:sp>
        <p:nvSpPr>
          <p:cNvPr id="6" name="Text Placeholder 3"/>
          <p:cNvSpPr txBox="1">
            <a:spLocks/>
          </p:cNvSpPr>
          <p:nvPr/>
        </p:nvSpPr>
        <p:spPr bwMode="gray">
          <a:xfrm>
            <a:off x="5257800" y="3210747"/>
            <a:ext cx="1231898" cy="127922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chemeClr val="accent2"/>
              </a:buClr>
              <a:buSzPct val="60000"/>
              <a:buFont typeface="Wingdings"/>
              <a:buNone/>
              <a:tabLst/>
              <a:defRPr/>
            </a:pPr>
            <a:r>
              <a:rPr kumimoji="0" lang="en-US" sz="9000" b="0" i="0" u="none" strike="noStrike" kern="1200" cap="none" spc="0" normalizeH="0" baseline="0" noProof="0" dirty="0" smtClean="0">
                <a:ln>
                  <a:noFill/>
                </a:ln>
                <a:solidFill>
                  <a:srgbClr val="0592A5"/>
                </a:solidFill>
                <a:effectLst/>
                <a:uLnTx/>
                <a:uFillTx/>
                <a:latin typeface="+mj-lt"/>
                <a:ea typeface="+mn-ea"/>
                <a:cs typeface="+mn-cs"/>
              </a:rPr>
              <a:t>4</a:t>
            </a:r>
            <a:endParaRPr kumimoji="0" lang="en-US" sz="5800" b="0" i="0" u="none" strike="noStrike" kern="1200" cap="none" spc="0" normalizeH="0" baseline="0" noProof="0" dirty="0">
              <a:ln>
                <a:noFill/>
              </a:ln>
              <a:solidFill>
                <a:srgbClr val="0592A5"/>
              </a:solidFill>
              <a:effectLst/>
              <a:uLnTx/>
              <a:uFillTx/>
              <a:latin typeface="+mj-lt"/>
              <a:ea typeface="+mn-ea"/>
              <a:cs typeface="+mn-cs"/>
            </a:endParaRPr>
          </a:p>
        </p:txBody>
      </p:sp>
    </p:spTree>
    <p:extLst>
      <p:ext uri="{BB962C8B-B14F-4D97-AF65-F5344CB8AC3E}">
        <p14:creationId xmlns:p14="http://schemas.microsoft.com/office/powerpoint/2010/main" val="34030332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smtClean="0"/>
              <a:t>Grade </a:t>
            </a:r>
            <a:r>
              <a:rPr lang="en-US" dirty="0"/>
              <a:t>1 Engineering: How can we send a message using </a:t>
            </a:r>
            <a:r>
              <a:rPr lang="en-US" dirty="0" smtClean="0"/>
              <a:t>sound? Lesson </a:t>
            </a:r>
            <a:r>
              <a:rPr lang="en-US" dirty="0"/>
              <a:t>6: Kazoo </a:t>
            </a:r>
            <a:r>
              <a:rPr lang="en-US" dirty="0" err="1" smtClean="0"/>
              <a:t>Kraziness</a:t>
            </a:r>
            <a:endParaRPr lang="en-US" dirty="0" smtClean="0"/>
          </a:p>
          <a:p>
            <a:pPr indent="0">
              <a:buNone/>
            </a:pPr>
            <a:endParaRPr lang="en-US" dirty="0"/>
          </a:p>
          <a:p>
            <a:r>
              <a:rPr lang="en-US" dirty="0"/>
              <a:t>Grade 2: Engineering: How can we stop soil from washing away</a:t>
            </a:r>
            <a:r>
              <a:rPr lang="en-US" dirty="0" smtClean="0"/>
              <a:t>? Lesson </a:t>
            </a:r>
            <a:r>
              <a:rPr lang="en-US" dirty="0"/>
              <a:t>2: Wind and </a:t>
            </a:r>
            <a:r>
              <a:rPr lang="en-US" dirty="0" smtClean="0"/>
              <a:t>Water</a:t>
            </a:r>
          </a:p>
          <a:p>
            <a:pPr indent="0">
              <a:buNone/>
            </a:pPr>
            <a:endParaRPr lang="en-US" dirty="0"/>
          </a:p>
          <a:p>
            <a:r>
              <a:rPr lang="en-US" dirty="0"/>
              <a:t>Grade 5: How can we provide freshwater to those in need</a:t>
            </a:r>
            <a:r>
              <a:rPr lang="en-US" dirty="0" smtClean="0"/>
              <a:t>? Lesson </a:t>
            </a:r>
            <a:r>
              <a:rPr lang="en-US" dirty="0"/>
              <a:t>5: Water </a:t>
            </a:r>
            <a:r>
              <a:rPr lang="en-US" dirty="0" smtClean="0"/>
              <a:t>Pump </a:t>
            </a:r>
            <a:endParaRPr lang="en-US" dirty="0"/>
          </a:p>
        </p:txBody>
      </p:sp>
      <p:sp>
        <p:nvSpPr>
          <p:cNvPr id="6" name="Title 5"/>
          <p:cNvSpPr>
            <a:spLocks noGrp="1"/>
          </p:cNvSpPr>
          <p:nvPr>
            <p:ph type="title"/>
          </p:nvPr>
        </p:nvSpPr>
        <p:spPr/>
        <p:txBody>
          <a:bodyPr>
            <a:normAutofit/>
          </a:bodyPr>
          <a:lstStyle/>
          <a:p>
            <a:r>
              <a:rPr lang="en-US" sz="2400" dirty="0" smtClean="0"/>
              <a:t>Smithsonian Science for the Classroom </a:t>
            </a:r>
            <a:endParaRPr lang="en-US" sz="2400" dirty="0"/>
          </a:p>
        </p:txBody>
      </p:sp>
      <p:pic>
        <p:nvPicPr>
          <p:cNvPr id="1029" name="Picture 5" descr="Image result for kazo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1409700"/>
            <a:ext cx="569849" cy="533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Image result for ero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98522" y="2383898"/>
            <a:ext cx="608098" cy="70539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Two-third of world population to suffer from water scarcity in 10 yea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353119" y="3530090"/>
            <a:ext cx="953501" cy="535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99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indent="0">
              <a:buNone/>
            </a:pPr>
            <a:r>
              <a:rPr lang="en-US" dirty="0" smtClean="0"/>
              <a:t>Discussion: How </a:t>
            </a:r>
            <a:r>
              <a:rPr lang="en-US" dirty="0"/>
              <a:t>do the new Smithsonian Science units support equitable science teaching in the elementary classroom</a:t>
            </a:r>
            <a:r>
              <a:rPr lang="en-US" dirty="0" smtClean="0"/>
              <a:t>?</a:t>
            </a:r>
            <a:endParaRPr lang="en-US" dirty="0"/>
          </a:p>
        </p:txBody>
      </p:sp>
      <p:sp>
        <p:nvSpPr>
          <p:cNvPr id="6" name="Title 5"/>
          <p:cNvSpPr>
            <a:spLocks noGrp="1"/>
          </p:cNvSpPr>
          <p:nvPr>
            <p:ph type="title"/>
          </p:nvPr>
        </p:nvSpPr>
        <p:spPr/>
        <p:txBody>
          <a:bodyPr>
            <a:normAutofit/>
          </a:bodyPr>
          <a:lstStyle/>
          <a:p>
            <a:r>
              <a:rPr lang="en-US" sz="2400" dirty="0" smtClean="0"/>
              <a:t>Smithsonian Science for the Classroom </a:t>
            </a:r>
            <a:endParaRPr lang="en-US" sz="2400" dirty="0"/>
          </a:p>
        </p:txBody>
      </p:sp>
      <p:pic>
        <p:nvPicPr>
          <p:cNvPr id="1029" name="Picture 5" descr="Image result for kazo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552700"/>
            <a:ext cx="1047109" cy="98013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Image result for ero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460351" y="2362103"/>
            <a:ext cx="1230472" cy="142734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Two-third of world population to suffer from water scarcity in 10 yea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037265" y="2471768"/>
            <a:ext cx="2151263" cy="120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07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0" dirty="0" smtClean="0"/>
              <a:t>Smithsonian Science for the Classroom</a:t>
            </a:r>
            <a:endParaRPr lang="en-US" sz="2700" dirty="0"/>
          </a:p>
        </p:txBody>
      </p:sp>
      <p:pic>
        <p:nvPicPr>
          <p:cNvPr id="4" name="Picture 3"/>
          <p:cNvPicPr>
            <a:picLocks noChangeAspect="1"/>
          </p:cNvPicPr>
          <p:nvPr/>
        </p:nvPicPr>
        <p:blipFill>
          <a:blip r:embed="rId2"/>
          <a:stretch>
            <a:fillRect/>
          </a:stretch>
        </p:blipFill>
        <p:spPr>
          <a:xfrm>
            <a:off x="304800" y="952500"/>
            <a:ext cx="2819400" cy="3664004"/>
          </a:xfrm>
          <a:prstGeom prst="rect">
            <a:avLst/>
          </a:prstGeom>
          <a:ln>
            <a:solidFill>
              <a:schemeClr val="tx1"/>
            </a:solidFill>
          </a:ln>
        </p:spPr>
      </p:pic>
      <p:sp>
        <p:nvSpPr>
          <p:cNvPr id="5" name="Rectangle 4"/>
          <p:cNvSpPr/>
          <p:nvPr/>
        </p:nvSpPr>
        <p:spPr>
          <a:xfrm>
            <a:off x="3429000" y="1409700"/>
            <a:ext cx="1752600" cy="2613023"/>
          </a:xfrm>
          <a:prstGeom prst="rect">
            <a:avLst/>
          </a:prstGeom>
        </p:spPr>
        <p:txBody>
          <a:bodyPr wrap="square">
            <a:spAutoFit/>
          </a:bodyPr>
          <a:lstStyle/>
          <a:p>
            <a:r>
              <a:rPr lang="en-US" b="1" i="1" dirty="0" smtClean="0"/>
              <a:t>What </a:t>
            </a:r>
            <a:r>
              <a:rPr lang="en-US" b="1" i="1" dirty="0"/>
              <a:t>Explains Similarities and Differences Between Organisms?</a:t>
            </a:r>
            <a:r>
              <a:rPr lang="en-US" dirty="0"/>
              <a:t> </a:t>
            </a:r>
            <a:endParaRPr lang="en-US" b="1" i="1" dirty="0" smtClean="0"/>
          </a:p>
          <a:p>
            <a:endParaRPr lang="en-US" b="1" i="1" dirty="0" smtClean="0"/>
          </a:p>
          <a:p>
            <a:endParaRPr lang="en-US" b="1" i="1" dirty="0" smtClean="0"/>
          </a:p>
          <a:p>
            <a:endParaRPr lang="en-US" b="1" i="1" dirty="0" smtClean="0"/>
          </a:p>
          <a:p>
            <a:r>
              <a:rPr lang="en-US" b="1" i="1" dirty="0" smtClean="0"/>
              <a:t>How </a:t>
            </a:r>
            <a:r>
              <a:rPr lang="en-US" b="1" i="1" dirty="0"/>
              <a:t>Can the Sky be Used to Navigate?</a:t>
            </a:r>
            <a:r>
              <a:rPr lang="en-US" dirty="0"/>
              <a:t> </a:t>
            </a:r>
          </a:p>
          <a:p>
            <a:endParaRPr lang="en-US" b="1" i="1" dirty="0" smtClean="0"/>
          </a:p>
          <a:p>
            <a:endParaRPr lang="en-US" b="1" i="1" dirty="0" smtClean="0"/>
          </a:p>
          <a:p>
            <a:endParaRPr lang="en-US" b="1" i="1" dirty="0" smtClean="0"/>
          </a:p>
          <a:p>
            <a:r>
              <a:rPr lang="en-US" b="1" i="1" dirty="0" smtClean="0"/>
              <a:t>What </a:t>
            </a:r>
            <a:r>
              <a:rPr lang="en-US" b="1" i="1" dirty="0"/>
              <a:t>Happens When Materials are Mixed?</a:t>
            </a:r>
            <a:r>
              <a:rPr lang="en-US" dirty="0"/>
              <a:t> </a:t>
            </a:r>
            <a:endParaRPr lang="en-US" sz="1600" dirty="0">
              <a:cs typeface="Arial"/>
            </a:endParaRPr>
          </a:p>
        </p:txBody>
      </p:sp>
      <p:cxnSp>
        <p:nvCxnSpPr>
          <p:cNvPr id="6" name="Straight Arrow Connector 5"/>
          <p:cNvCxnSpPr/>
          <p:nvPr/>
        </p:nvCxnSpPr>
        <p:spPr>
          <a:xfrm flipV="1">
            <a:off x="762000" y="1790700"/>
            <a:ext cx="2590800" cy="112131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p:nvPr/>
        </p:nvCxnSpPr>
        <p:spPr>
          <a:xfrm flipV="1">
            <a:off x="1280877" y="2857500"/>
            <a:ext cx="2071923" cy="1165223"/>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flipV="1">
            <a:off x="2026174" y="3750210"/>
            <a:ext cx="1326626" cy="272513"/>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pic>
        <p:nvPicPr>
          <p:cNvPr id="12" name="Picture 6" descr="Image result for pine and deciduous 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181100"/>
            <a:ext cx="1109886" cy="998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polynesian navig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400300"/>
            <a:ext cx="1338486" cy="7392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Image result for chemical reaction balloon on ice and heate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9463"/>
          <a:stretch/>
        </p:blipFill>
        <p:spPr bwMode="auto">
          <a:xfrm>
            <a:off x="5029200" y="3314700"/>
            <a:ext cx="1262286" cy="92879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a:off x="4800600" y="3750210"/>
            <a:ext cx="381000"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p:nvPr/>
        </p:nvCxnSpPr>
        <p:spPr>
          <a:xfrm>
            <a:off x="4729089" y="2797395"/>
            <a:ext cx="381000"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a:xfrm>
            <a:off x="4838700" y="1866900"/>
            <a:ext cx="381000"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559035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2287215" y="1013215"/>
            <a:ext cx="968484" cy="1210985"/>
          </a:xfrm>
        </p:spPr>
      </p:pic>
      <p:sp>
        <p:nvSpPr>
          <p:cNvPr id="13" name="Text Placeholder 12"/>
          <p:cNvSpPr>
            <a:spLocks noGrp="1"/>
          </p:cNvSpPr>
          <p:nvPr>
            <p:ph type="body" sz="quarter" idx="15"/>
          </p:nvPr>
        </p:nvSpPr>
        <p:spPr>
          <a:xfrm>
            <a:off x="2261170" y="2224200"/>
            <a:ext cx="2468880" cy="182880"/>
          </a:xfrm>
        </p:spPr>
        <p:txBody>
          <a:bodyPr/>
          <a:lstStyle/>
          <a:p>
            <a:r>
              <a:rPr lang="en-US" dirty="0" smtClean="0"/>
              <a:t>Brian Mandell, PhD</a:t>
            </a:r>
            <a:endParaRPr lang="en-US" dirty="0"/>
          </a:p>
        </p:txBody>
      </p:sp>
      <p:sp>
        <p:nvSpPr>
          <p:cNvPr id="12" name="Text Placeholder 11"/>
          <p:cNvSpPr>
            <a:spLocks noGrp="1"/>
          </p:cNvSpPr>
          <p:nvPr>
            <p:ph type="body" sz="quarter" idx="14"/>
          </p:nvPr>
        </p:nvSpPr>
        <p:spPr>
          <a:xfrm>
            <a:off x="2250284" y="2488590"/>
            <a:ext cx="3157283" cy="155846"/>
          </a:xfrm>
        </p:spPr>
        <p:txBody>
          <a:bodyPr/>
          <a:lstStyle/>
          <a:p>
            <a:r>
              <a:rPr lang="en-US" dirty="0" smtClean="0"/>
              <a:t>Division Director of Curriculum &amp; Communications</a:t>
            </a:r>
            <a:endParaRPr lang="en-US" dirty="0"/>
          </a:p>
        </p:txBody>
      </p:sp>
      <p:sp>
        <p:nvSpPr>
          <p:cNvPr id="14" name="Text Placeholder 13"/>
          <p:cNvSpPr>
            <a:spLocks noGrp="1"/>
          </p:cNvSpPr>
          <p:nvPr>
            <p:ph type="body" sz="quarter" idx="16"/>
          </p:nvPr>
        </p:nvSpPr>
        <p:spPr>
          <a:xfrm>
            <a:off x="2250284" y="2725946"/>
            <a:ext cx="2468880" cy="182880"/>
          </a:xfrm>
        </p:spPr>
        <p:txBody>
          <a:bodyPr/>
          <a:lstStyle/>
          <a:p>
            <a:r>
              <a:rPr lang="en-US" dirty="0" smtClean="0"/>
              <a:t>mandellb@si.edu</a:t>
            </a:r>
            <a:endParaRPr lang="en-US" dirty="0"/>
          </a:p>
        </p:txBody>
      </p:sp>
      <p:sp>
        <p:nvSpPr>
          <p:cNvPr id="19" name="Text Placeholder 18"/>
          <p:cNvSpPr>
            <a:spLocks noGrp="1"/>
          </p:cNvSpPr>
          <p:nvPr>
            <p:ph type="body" sz="quarter" idx="21"/>
          </p:nvPr>
        </p:nvSpPr>
        <p:spPr/>
        <p:txBody>
          <a:bodyPr/>
          <a:lstStyle/>
          <a:p>
            <a:r>
              <a:rPr lang="en-US" dirty="0" smtClean="0"/>
              <a:t>Thank you!</a:t>
            </a:r>
            <a:endParaRPr lang="en-US" dirty="0"/>
          </a:p>
        </p:txBody>
      </p:sp>
    </p:spTree>
    <p:extLst>
      <p:ext uri="{BB962C8B-B14F-4D97-AF65-F5344CB8AC3E}">
        <p14:creationId xmlns:p14="http://schemas.microsoft.com/office/powerpoint/2010/main" val="16092051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609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role do we play?</a:t>
            </a:r>
            <a:endParaRPr lang="en-US" dirty="0"/>
          </a:p>
        </p:txBody>
      </p:sp>
      <p:sp>
        <p:nvSpPr>
          <p:cNvPr id="11" name="Text Placeholder 2"/>
          <p:cNvSpPr txBox="1">
            <a:spLocks/>
          </p:cNvSpPr>
          <p:nvPr/>
        </p:nvSpPr>
        <p:spPr>
          <a:xfrm>
            <a:off x="346177" y="952500"/>
            <a:ext cx="5708447" cy="102108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24028" lvl="2" indent="-224028" algn="ctr">
              <a:spcBef>
                <a:spcPts val="490"/>
              </a:spcBef>
              <a:buSzPct val="60000"/>
              <a:buFont typeface="Wingdings"/>
              <a:buChar char=""/>
            </a:pPr>
            <a:r>
              <a:rPr lang="en-US" sz="1800" dirty="0"/>
              <a:t>The Smithsonian Science Education Center is the </a:t>
            </a:r>
            <a:r>
              <a:rPr lang="en-US" sz="1800" b="1" dirty="0">
                <a:solidFill>
                  <a:srgbClr val="0592A5"/>
                </a:solidFill>
              </a:rPr>
              <a:t>only</a:t>
            </a:r>
            <a:r>
              <a:rPr lang="en-US" sz="1800" dirty="0">
                <a:solidFill>
                  <a:srgbClr val="0592A5"/>
                </a:solidFill>
              </a:rPr>
              <a:t> </a:t>
            </a:r>
            <a:r>
              <a:rPr lang="en-US" sz="1800" b="1" dirty="0">
                <a:solidFill>
                  <a:srgbClr val="0592A5"/>
                </a:solidFill>
              </a:rPr>
              <a:t>formal education unit within the Smithsonian</a:t>
            </a:r>
            <a:r>
              <a:rPr lang="en-US" sz="1800" b="1" dirty="0"/>
              <a:t> </a:t>
            </a:r>
            <a:r>
              <a:rPr lang="en-US" sz="1800" dirty="0"/>
              <a:t>and has been a leader in science education for over 30 years. </a:t>
            </a:r>
          </a:p>
        </p:txBody>
      </p:sp>
      <p:grpSp>
        <p:nvGrpSpPr>
          <p:cNvPr id="12" name="Group 11"/>
          <p:cNvGrpSpPr/>
          <p:nvPr/>
        </p:nvGrpSpPr>
        <p:grpSpPr>
          <a:xfrm>
            <a:off x="76200" y="2852519"/>
            <a:ext cx="2176272" cy="749020"/>
            <a:chOff x="76200" y="3484453"/>
            <a:chExt cx="3200400" cy="1070028"/>
          </a:xfrm>
        </p:grpSpPr>
        <p:sp>
          <p:nvSpPr>
            <p:cNvPr id="13" name="TextBox 12"/>
            <p:cNvSpPr txBox="1"/>
            <p:nvPr/>
          </p:nvSpPr>
          <p:spPr>
            <a:xfrm>
              <a:off x="586068" y="4114800"/>
              <a:ext cx="2061881" cy="439681"/>
            </a:xfrm>
            <a:prstGeom prst="rect">
              <a:avLst/>
            </a:prstGeom>
            <a:noFill/>
          </p:spPr>
          <p:txBody>
            <a:bodyPr wrap="square" rtlCol="0">
              <a:spAutoFit/>
            </a:bodyPr>
            <a:lstStyle/>
            <a:p>
              <a:r>
                <a:rPr lang="en-US" sz="1400" dirty="0">
                  <a:solidFill>
                    <a:prstClr val="black"/>
                  </a:solidFill>
                </a:rPr>
                <a:t>Founded in 1985</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484453"/>
              <a:ext cx="3200400" cy="630347"/>
            </a:xfrm>
            <a:prstGeom prst="rect">
              <a:avLst/>
            </a:prstGeom>
          </p:spPr>
        </p:pic>
      </p:grpSp>
      <p:grpSp>
        <p:nvGrpSpPr>
          <p:cNvPr id="15" name="Group 14"/>
          <p:cNvGrpSpPr/>
          <p:nvPr/>
        </p:nvGrpSpPr>
        <p:grpSpPr>
          <a:xfrm>
            <a:off x="4181856" y="2802572"/>
            <a:ext cx="2112264" cy="916360"/>
            <a:chOff x="5943600" y="4323864"/>
            <a:chExt cx="3017520" cy="1309085"/>
          </a:xfrm>
        </p:grpSpPr>
        <p:sp>
          <p:nvSpPr>
            <p:cNvPr id="16" name="TextBox 15"/>
            <p:cNvSpPr txBox="1"/>
            <p:nvPr/>
          </p:nvSpPr>
          <p:spPr>
            <a:xfrm>
              <a:off x="6500949" y="5193268"/>
              <a:ext cx="2081349" cy="439681"/>
            </a:xfrm>
            <a:prstGeom prst="rect">
              <a:avLst/>
            </a:prstGeom>
            <a:noFill/>
          </p:spPr>
          <p:txBody>
            <a:bodyPr wrap="square" rtlCol="0">
              <a:spAutoFit/>
            </a:bodyPr>
            <a:lstStyle/>
            <a:p>
              <a:r>
                <a:rPr lang="en-US" sz="1400" dirty="0">
                  <a:solidFill>
                    <a:prstClr val="black"/>
                  </a:solidFill>
                </a:rPr>
                <a:t>Renamed in 2013</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4323864"/>
              <a:ext cx="3017520" cy="857736"/>
            </a:xfrm>
            <a:prstGeom prst="rect">
              <a:avLst/>
            </a:prstGeom>
          </p:spPr>
        </p:pic>
      </p:grpSp>
      <p:sp>
        <p:nvSpPr>
          <p:cNvPr id="18" name="TextBox 17"/>
          <p:cNvSpPr txBox="1"/>
          <p:nvPr/>
        </p:nvSpPr>
        <p:spPr>
          <a:xfrm>
            <a:off x="2162707" y="4192369"/>
            <a:ext cx="2075387" cy="646331"/>
          </a:xfrm>
          <a:prstGeom prst="rect">
            <a:avLst/>
          </a:prstGeom>
          <a:noFill/>
        </p:spPr>
        <p:txBody>
          <a:bodyPr wrap="square" rtlCol="0">
            <a:spAutoFit/>
          </a:bodyPr>
          <a:lstStyle/>
          <a:p>
            <a:pPr algn="ctr"/>
            <a:r>
              <a:rPr lang="en-US" sz="900" i="1" dirty="0">
                <a:solidFill>
                  <a:prstClr val="black"/>
                </a:solidFill>
              </a:rPr>
              <a:t>Students engage in a design challenge assessing their understanding of density and buoyancy from our </a:t>
            </a:r>
            <a:r>
              <a:rPr lang="en-US" sz="900" u="sng" dirty="0">
                <a:solidFill>
                  <a:prstClr val="black"/>
                </a:solidFill>
              </a:rPr>
              <a:t>Floating and Sinking</a:t>
            </a:r>
            <a:r>
              <a:rPr lang="en-US" sz="900" dirty="0">
                <a:solidFill>
                  <a:prstClr val="black"/>
                </a:solidFill>
              </a:rPr>
              <a:t> STC™ </a:t>
            </a:r>
            <a:r>
              <a:rPr lang="en-US" sz="900" i="1" dirty="0">
                <a:solidFill>
                  <a:prstClr val="black"/>
                </a:solidFill>
              </a:rPr>
              <a:t>unit.</a:t>
            </a:r>
          </a:p>
        </p:txBody>
      </p:sp>
      <p:pic>
        <p:nvPicPr>
          <p:cNvPr id="19" name="Picture 18" descr="Realina.5.1"/>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2320290" y="1882140"/>
            <a:ext cx="1760220" cy="2346960"/>
          </a:xfrm>
          <a:prstGeom prst="rect">
            <a:avLst/>
          </a:prstGeom>
          <a:noFill/>
          <a:ln>
            <a:noFill/>
          </a:ln>
        </p:spPr>
      </p:pic>
      <p:sp>
        <p:nvSpPr>
          <p:cNvPr id="20" name="Text Placeholder 6"/>
          <p:cNvSpPr txBox="1">
            <a:spLocks/>
          </p:cNvSpPr>
          <p:nvPr/>
        </p:nvSpPr>
        <p:spPr bwMode="gray">
          <a:xfrm rot="16200000">
            <a:off x="3007092" y="3026929"/>
            <a:ext cx="2258929" cy="112090"/>
          </a:xfrm>
          <a:prstGeom prst="rect">
            <a:avLst/>
          </a:prstGeom>
        </p:spPr>
        <p:txBody>
          <a:bodyPr lIns="0" rIns="45720" bIns="27432" anchor="b" anchorCtr="0"/>
          <a:lstStyle>
            <a:lvl1pPr marL="0" indent="0" algn="l" rtl="0" eaLnBrk="1" latinLnBrk="0" hangingPunct="1">
              <a:spcBef>
                <a:spcPts val="0"/>
              </a:spcBef>
              <a:buClr>
                <a:schemeClr val="accent2"/>
              </a:buClr>
              <a:buSzPct val="60000"/>
              <a:buFont typeface="Wingdings"/>
              <a:buNone/>
              <a:defRPr sz="500" kern="1200">
                <a:solidFill>
                  <a:schemeClr val="tx1"/>
                </a:solidFill>
                <a:latin typeface="+mn-lt"/>
                <a:ea typeface="+mn-ea"/>
                <a:cs typeface="+mn-cs"/>
              </a:defRPr>
            </a:lvl1pPr>
            <a:lvl2pPr marL="114300" indent="0" algn="l" rtl="0" eaLnBrk="1" latinLnBrk="0" hangingPunct="1">
              <a:spcBef>
                <a:spcPts val="0"/>
              </a:spcBef>
              <a:buClr>
                <a:schemeClr val="accent1"/>
              </a:buClr>
              <a:buSzPct val="70000"/>
              <a:buFont typeface="Wingdings 2"/>
              <a:buNone/>
              <a:defRPr sz="500" kern="1200">
                <a:solidFill>
                  <a:schemeClr val="tx1"/>
                </a:solidFill>
                <a:latin typeface="+mn-lt"/>
                <a:ea typeface="+mn-ea"/>
                <a:cs typeface="+mn-cs"/>
              </a:defRPr>
            </a:lvl2pPr>
            <a:lvl3pPr marL="228600" indent="0" algn="l" rtl="0" eaLnBrk="1" latinLnBrk="0" hangingPunct="1">
              <a:spcBef>
                <a:spcPts val="0"/>
              </a:spcBef>
              <a:buClr>
                <a:schemeClr val="accent2"/>
              </a:buClr>
              <a:buSzPct val="75000"/>
              <a:buFont typeface="Wingdings"/>
              <a:buNone/>
              <a:defRPr sz="500" kern="1200">
                <a:solidFill>
                  <a:schemeClr val="tx1"/>
                </a:solidFill>
                <a:latin typeface="+mn-lt"/>
                <a:ea typeface="+mn-ea"/>
                <a:cs typeface="+mn-cs"/>
              </a:defRPr>
            </a:lvl3pPr>
            <a:lvl4pPr marL="342900" indent="0" algn="l" rtl="0" eaLnBrk="1" latinLnBrk="0" hangingPunct="1">
              <a:spcBef>
                <a:spcPts val="0"/>
              </a:spcBef>
              <a:buClr>
                <a:schemeClr val="accent3"/>
              </a:buClr>
              <a:buSzPct val="75000"/>
              <a:buFont typeface="Wingdings"/>
              <a:buNone/>
              <a:defRPr sz="500" kern="1200">
                <a:solidFill>
                  <a:schemeClr val="tx1"/>
                </a:solidFill>
                <a:latin typeface="+mn-lt"/>
                <a:ea typeface="+mn-ea"/>
                <a:cs typeface="+mn-cs"/>
              </a:defRPr>
            </a:lvl4pPr>
            <a:lvl5pPr marL="457200" indent="0" algn="l" rtl="0" eaLnBrk="1" latinLnBrk="0" hangingPunct="1">
              <a:spcBef>
                <a:spcPts val="0"/>
              </a:spcBef>
              <a:buClr>
                <a:schemeClr val="accent4"/>
              </a:buClr>
              <a:buSzPct val="65000"/>
              <a:buFont typeface="Wingdings"/>
              <a:buNone/>
              <a:defRPr sz="500" kern="1200">
                <a:solidFill>
                  <a:schemeClr val="tx1"/>
                </a:solidFill>
                <a:latin typeface="+mn-lt"/>
                <a:ea typeface="+mn-ea"/>
                <a:cs typeface="+mn-cs"/>
              </a:defRPr>
            </a:lvl5pPr>
            <a:lvl6pPr marL="1472184" indent="-160020" algn="l" rtl="0" eaLnBrk="1" latinLnBrk="0" hangingPunct="1">
              <a:spcBef>
                <a:spcPct val="20000"/>
              </a:spcBef>
              <a:buClr>
                <a:schemeClr val="accent1"/>
              </a:buClr>
              <a:buFont typeface="Wingdings"/>
              <a:buChar char="§"/>
              <a:defRPr sz="1260" kern="1200" baseline="0">
                <a:solidFill>
                  <a:schemeClr val="tx1"/>
                </a:solidFill>
                <a:latin typeface="+mn-lt"/>
                <a:ea typeface="+mn-ea"/>
                <a:cs typeface="+mn-cs"/>
              </a:defRPr>
            </a:lvl6pPr>
            <a:lvl7pPr marL="1664208" indent="-160020" algn="l" rtl="0" eaLnBrk="1" latinLnBrk="0" hangingPunct="1">
              <a:spcBef>
                <a:spcPct val="20000"/>
              </a:spcBef>
              <a:buClr>
                <a:schemeClr val="accent2"/>
              </a:buClr>
              <a:buFont typeface="Wingdings"/>
              <a:buChar char="§"/>
              <a:defRPr sz="1260" kern="1200" baseline="0">
                <a:solidFill>
                  <a:schemeClr val="tx1"/>
                </a:solidFill>
                <a:latin typeface="+mn-lt"/>
                <a:ea typeface="+mn-ea"/>
                <a:cs typeface="+mn-cs"/>
              </a:defRPr>
            </a:lvl7pPr>
            <a:lvl8pPr marL="1856232" indent="-160020" algn="l" rtl="0" eaLnBrk="1" latinLnBrk="0" hangingPunct="1">
              <a:spcBef>
                <a:spcPct val="20000"/>
              </a:spcBef>
              <a:buClr>
                <a:schemeClr val="accent3"/>
              </a:buClr>
              <a:buFont typeface="Wingdings"/>
              <a:buChar char="§"/>
              <a:defRPr sz="1260" kern="1200" baseline="0">
                <a:solidFill>
                  <a:schemeClr val="tx1"/>
                </a:solidFill>
                <a:latin typeface="+mn-lt"/>
                <a:ea typeface="+mn-ea"/>
                <a:cs typeface="+mn-cs"/>
              </a:defRPr>
            </a:lvl8pPr>
            <a:lvl9pPr marL="2048256" indent="-160020" algn="l" rtl="0" eaLnBrk="1" latinLnBrk="0" hangingPunct="1">
              <a:spcBef>
                <a:spcPct val="20000"/>
              </a:spcBef>
              <a:buClr>
                <a:schemeClr val="accent4"/>
              </a:buClr>
              <a:buFont typeface="Wingdings"/>
              <a:buChar char="§"/>
              <a:defRPr sz="1260" kern="1200" baseline="0">
                <a:solidFill>
                  <a:schemeClr val="tx1"/>
                </a:solidFill>
                <a:latin typeface="+mn-lt"/>
                <a:ea typeface="+mn-ea"/>
                <a:cs typeface="+mn-cs"/>
              </a:defRPr>
            </a:lvl9pPr>
          </a:lstStyle>
          <a:p>
            <a:pPr defTabSz="914400"/>
            <a:r>
              <a:rPr lang="en-US" dirty="0" smtClean="0"/>
              <a:t>Source: SSEC.</a:t>
            </a:r>
          </a:p>
        </p:txBody>
      </p:sp>
    </p:spTree>
    <p:extLst>
      <p:ext uri="{BB962C8B-B14F-4D97-AF65-F5344CB8AC3E}">
        <p14:creationId xmlns:p14="http://schemas.microsoft.com/office/powerpoint/2010/main" val="31334792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b="1" dirty="0" smtClean="0">
                <a:solidFill>
                  <a:srgbClr val="FFD51D"/>
                </a:solidFill>
              </a:rPr>
              <a:t>Our Mission</a:t>
            </a:r>
            <a:endParaRPr lang="en-US" b="1" dirty="0">
              <a:solidFill>
                <a:srgbClr val="FFD51D"/>
              </a:solidFill>
            </a:endParaRPr>
          </a:p>
        </p:txBody>
      </p:sp>
      <p:sp>
        <p:nvSpPr>
          <p:cNvPr id="4" name="Rectangle 3"/>
          <p:cNvSpPr txBox="1">
            <a:spLocks/>
          </p:cNvSpPr>
          <p:nvPr/>
        </p:nvSpPr>
        <p:spPr>
          <a:xfrm>
            <a:off x="373380" y="1098804"/>
            <a:ext cx="5725160" cy="1354836"/>
          </a:xfrm>
          <a:prstGeom prst="rect">
            <a:avLst/>
          </a:prstGeom>
        </p:spPr>
        <p:txBody>
          <a:bodyPr vert="horz" lIns="64008" tIns="32004" rIns="64008" bIns="32004">
            <a:norm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lvl="1">
              <a:spcBef>
                <a:spcPts val="0"/>
              </a:spcBef>
              <a:buClr>
                <a:srgbClr val="E8BE24"/>
              </a:buClr>
              <a:buSzPct val="140000"/>
              <a:buNone/>
            </a:pPr>
            <a:r>
              <a:rPr lang="en-US" sz="2240" dirty="0">
                <a:solidFill>
                  <a:prstClr val="black"/>
                </a:solidFill>
              </a:rPr>
              <a:t>Transform science education for all students in the United States and throughout the world.</a:t>
            </a:r>
          </a:p>
        </p:txBody>
      </p:sp>
      <p:pic>
        <p:nvPicPr>
          <p:cNvPr id="6" name="Picture 3" descr="S:\i3 VALIDATION-qdrive\Communications\Photos\NC Student Photos\BI0A00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680"/>
          <a:stretch/>
        </p:blipFill>
        <p:spPr bwMode="auto">
          <a:xfrm>
            <a:off x="320040" y="2239317"/>
            <a:ext cx="2227544" cy="17611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8827"/>
          <a:stretch/>
        </p:blipFill>
        <p:spPr>
          <a:xfrm>
            <a:off x="3627120" y="2240280"/>
            <a:ext cx="2407267" cy="1760220"/>
          </a:xfrm>
          <a:prstGeom prst="rect">
            <a:avLst/>
          </a:prstGeom>
          <a:ln w="9525">
            <a:solidFill>
              <a:schemeClr val="tx1"/>
            </a:solidFill>
          </a:ln>
          <a:scene3d>
            <a:camera prst="orthographicFront">
              <a:rot lat="0" lon="10800000" rev="0"/>
            </a:camera>
            <a:lightRig rig="threePt" dir="t"/>
          </a:scene3d>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906905" y="2333625"/>
            <a:ext cx="2453640" cy="18402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6"/>
          <p:cNvSpPr txBox="1">
            <a:spLocks/>
          </p:cNvSpPr>
          <p:nvPr/>
        </p:nvSpPr>
        <p:spPr bwMode="gray">
          <a:xfrm rot="16200000">
            <a:off x="4986690" y="2814990"/>
            <a:ext cx="2258929" cy="112090"/>
          </a:xfrm>
          <a:prstGeom prst="rect">
            <a:avLst/>
          </a:prstGeom>
        </p:spPr>
        <p:txBody>
          <a:bodyPr lIns="0" rIns="45720" bIns="27432" anchor="b" anchorCtr="0"/>
          <a:lstStyle>
            <a:lvl1pPr marL="0" indent="0" algn="l" rtl="0" eaLnBrk="1" latinLnBrk="0" hangingPunct="1">
              <a:spcBef>
                <a:spcPts val="0"/>
              </a:spcBef>
              <a:buClr>
                <a:schemeClr val="accent2"/>
              </a:buClr>
              <a:buSzPct val="60000"/>
              <a:buFont typeface="Wingdings"/>
              <a:buNone/>
              <a:defRPr sz="500" kern="1200">
                <a:solidFill>
                  <a:schemeClr val="tx1"/>
                </a:solidFill>
                <a:latin typeface="+mn-lt"/>
                <a:ea typeface="+mn-ea"/>
                <a:cs typeface="+mn-cs"/>
              </a:defRPr>
            </a:lvl1pPr>
            <a:lvl2pPr marL="114300" indent="0" algn="l" rtl="0" eaLnBrk="1" latinLnBrk="0" hangingPunct="1">
              <a:spcBef>
                <a:spcPts val="0"/>
              </a:spcBef>
              <a:buClr>
                <a:schemeClr val="accent1"/>
              </a:buClr>
              <a:buSzPct val="70000"/>
              <a:buFont typeface="Wingdings 2"/>
              <a:buNone/>
              <a:defRPr sz="500" kern="1200">
                <a:solidFill>
                  <a:schemeClr val="tx1"/>
                </a:solidFill>
                <a:latin typeface="+mn-lt"/>
                <a:ea typeface="+mn-ea"/>
                <a:cs typeface="+mn-cs"/>
              </a:defRPr>
            </a:lvl2pPr>
            <a:lvl3pPr marL="228600" indent="0" algn="l" rtl="0" eaLnBrk="1" latinLnBrk="0" hangingPunct="1">
              <a:spcBef>
                <a:spcPts val="0"/>
              </a:spcBef>
              <a:buClr>
                <a:schemeClr val="accent2"/>
              </a:buClr>
              <a:buSzPct val="75000"/>
              <a:buFont typeface="Wingdings"/>
              <a:buNone/>
              <a:defRPr sz="500" kern="1200">
                <a:solidFill>
                  <a:schemeClr val="tx1"/>
                </a:solidFill>
                <a:latin typeface="+mn-lt"/>
                <a:ea typeface="+mn-ea"/>
                <a:cs typeface="+mn-cs"/>
              </a:defRPr>
            </a:lvl3pPr>
            <a:lvl4pPr marL="342900" indent="0" algn="l" rtl="0" eaLnBrk="1" latinLnBrk="0" hangingPunct="1">
              <a:spcBef>
                <a:spcPts val="0"/>
              </a:spcBef>
              <a:buClr>
                <a:schemeClr val="accent3"/>
              </a:buClr>
              <a:buSzPct val="75000"/>
              <a:buFont typeface="Wingdings"/>
              <a:buNone/>
              <a:defRPr sz="500" kern="1200">
                <a:solidFill>
                  <a:schemeClr val="tx1"/>
                </a:solidFill>
                <a:latin typeface="+mn-lt"/>
                <a:ea typeface="+mn-ea"/>
                <a:cs typeface="+mn-cs"/>
              </a:defRPr>
            </a:lvl4pPr>
            <a:lvl5pPr marL="457200" indent="0" algn="l" rtl="0" eaLnBrk="1" latinLnBrk="0" hangingPunct="1">
              <a:spcBef>
                <a:spcPts val="0"/>
              </a:spcBef>
              <a:buClr>
                <a:schemeClr val="accent4"/>
              </a:buClr>
              <a:buSzPct val="65000"/>
              <a:buFont typeface="Wingdings"/>
              <a:buNone/>
              <a:defRPr sz="500" kern="1200">
                <a:solidFill>
                  <a:schemeClr val="tx1"/>
                </a:solidFill>
                <a:latin typeface="+mn-lt"/>
                <a:ea typeface="+mn-ea"/>
                <a:cs typeface="+mn-cs"/>
              </a:defRPr>
            </a:lvl5pPr>
            <a:lvl6pPr marL="1472184" indent="-160020" algn="l" rtl="0" eaLnBrk="1" latinLnBrk="0" hangingPunct="1">
              <a:spcBef>
                <a:spcPct val="20000"/>
              </a:spcBef>
              <a:buClr>
                <a:schemeClr val="accent1"/>
              </a:buClr>
              <a:buFont typeface="Wingdings"/>
              <a:buChar char="§"/>
              <a:defRPr sz="1260" kern="1200" baseline="0">
                <a:solidFill>
                  <a:schemeClr val="tx1"/>
                </a:solidFill>
                <a:latin typeface="+mn-lt"/>
                <a:ea typeface="+mn-ea"/>
                <a:cs typeface="+mn-cs"/>
              </a:defRPr>
            </a:lvl6pPr>
            <a:lvl7pPr marL="1664208" indent="-160020" algn="l" rtl="0" eaLnBrk="1" latinLnBrk="0" hangingPunct="1">
              <a:spcBef>
                <a:spcPct val="20000"/>
              </a:spcBef>
              <a:buClr>
                <a:schemeClr val="accent2"/>
              </a:buClr>
              <a:buFont typeface="Wingdings"/>
              <a:buChar char="§"/>
              <a:defRPr sz="1260" kern="1200" baseline="0">
                <a:solidFill>
                  <a:schemeClr val="tx1"/>
                </a:solidFill>
                <a:latin typeface="+mn-lt"/>
                <a:ea typeface="+mn-ea"/>
                <a:cs typeface="+mn-cs"/>
              </a:defRPr>
            </a:lvl7pPr>
            <a:lvl8pPr marL="1856232" indent="-160020" algn="l" rtl="0" eaLnBrk="1" latinLnBrk="0" hangingPunct="1">
              <a:spcBef>
                <a:spcPct val="20000"/>
              </a:spcBef>
              <a:buClr>
                <a:schemeClr val="accent3"/>
              </a:buClr>
              <a:buFont typeface="Wingdings"/>
              <a:buChar char="§"/>
              <a:defRPr sz="1260" kern="1200" baseline="0">
                <a:solidFill>
                  <a:schemeClr val="tx1"/>
                </a:solidFill>
                <a:latin typeface="+mn-lt"/>
                <a:ea typeface="+mn-ea"/>
                <a:cs typeface="+mn-cs"/>
              </a:defRPr>
            </a:lvl8pPr>
            <a:lvl9pPr marL="2048256" indent="-160020" algn="l" rtl="0" eaLnBrk="1" latinLnBrk="0" hangingPunct="1">
              <a:spcBef>
                <a:spcPct val="20000"/>
              </a:spcBef>
              <a:buClr>
                <a:schemeClr val="accent4"/>
              </a:buClr>
              <a:buFont typeface="Wingdings"/>
              <a:buChar char="§"/>
              <a:defRPr sz="1260" kern="1200" baseline="0">
                <a:solidFill>
                  <a:schemeClr val="tx1"/>
                </a:solidFill>
                <a:latin typeface="+mn-lt"/>
                <a:ea typeface="+mn-ea"/>
                <a:cs typeface="+mn-cs"/>
              </a:defRPr>
            </a:lvl9pPr>
          </a:lstStyle>
          <a:p>
            <a:pPr defTabSz="914400"/>
            <a:r>
              <a:rPr lang="en-US" dirty="0" smtClean="0"/>
              <a:t>Source: SSEC.</a:t>
            </a:r>
          </a:p>
        </p:txBody>
      </p:sp>
    </p:spTree>
    <p:extLst>
      <p:ext uri="{BB962C8B-B14F-4D97-AF65-F5344CB8AC3E}">
        <p14:creationId xmlns:p14="http://schemas.microsoft.com/office/powerpoint/2010/main" val="1552888739"/>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6124"/>
          <a:stretch/>
        </p:blipFill>
        <p:spPr>
          <a:xfrm>
            <a:off x="614208" y="446189"/>
            <a:ext cx="5786593" cy="408771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6124"/>
          <a:stretch/>
        </p:blipFill>
        <p:spPr>
          <a:xfrm>
            <a:off x="612602" y="446114"/>
            <a:ext cx="5788199" cy="4087786"/>
          </a:xfrm>
          <a:prstGeom prst="rect">
            <a:avLst/>
          </a:prstGeom>
        </p:spPr>
      </p:pic>
      <p:sp>
        <p:nvSpPr>
          <p:cNvPr id="6" name="Title 4"/>
          <p:cNvSpPr txBox="1">
            <a:spLocks/>
          </p:cNvSpPr>
          <p:nvPr/>
        </p:nvSpPr>
        <p:spPr>
          <a:xfrm>
            <a:off x="160020" y="373380"/>
            <a:ext cx="3040380" cy="1493520"/>
          </a:xfrm>
          <a:prstGeom prst="rect">
            <a:avLst/>
          </a:prstGeom>
        </p:spPr>
        <p:txBody>
          <a:bodyPr/>
          <a:lstStyle>
            <a:lvl1pPr algn="l" rtl="0" eaLnBrk="1" latinLnBrk="0" hangingPunct="1">
              <a:spcBef>
                <a:spcPct val="0"/>
              </a:spcBef>
              <a:buNone/>
              <a:defRPr sz="4400" kern="1200">
                <a:solidFill>
                  <a:schemeClr val="tx2"/>
                </a:solidFill>
                <a:effectLst>
                  <a:outerShdw blurRad="50800" dist="38100" dir="2700000" algn="tl" rotWithShape="0">
                    <a:prstClr val="black">
                      <a:alpha val="40000"/>
                    </a:prstClr>
                  </a:outerShdw>
                </a:effectLst>
                <a:latin typeface="+mj-lt"/>
                <a:ea typeface="+mj-ea"/>
                <a:cs typeface="+mj-cs"/>
              </a:defRPr>
            </a:lvl1pPr>
          </a:lstStyle>
          <a:p>
            <a:r>
              <a:rPr lang="en-US" sz="3360" b="1" dirty="0">
                <a:solidFill>
                  <a:srgbClr val="FFD51D"/>
                </a:solidFill>
              </a:rPr>
              <a:t>LASER: </a:t>
            </a:r>
            <a:r>
              <a:rPr lang="en-US" sz="2520" dirty="0">
                <a:solidFill>
                  <a:schemeClr val="tx1"/>
                </a:solidFill>
                <a:effectLst/>
              </a:rPr>
              <a:t>Leadership </a:t>
            </a:r>
          </a:p>
          <a:p>
            <a:r>
              <a:rPr lang="en-US" sz="2520" dirty="0">
                <a:solidFill>
                  <a:schemeClr val="tx1"/>
                </a:solidFill>
                <a:effectLst/>
              </a:rPr>
              <a:t>and Assistance for </a:t>
            </a:r>
          </a:p>
          <a:p>
            <a:r>
              <a:rPr lang="en-US" sz="2520" dirty="0">
                <a:solidFill>
                  <a:schemeClr val="tx1"/>
                </a:solidFill>
                <a:effectLst/>
              </a:rPr>
              <a:t>Science Education Reform</a:t>
            </a:r>
            <a:endParaRPr lang="en-US" sz="3080" b="1" dirty="0">
              <a:solidFill>
                <a:srgbClr val="FFD51D"/>
              </a:solidFill>
            </a:endParaRPr>
          </a:p>
        </p:txBody>
      </p:sp>
      <p:sp>
        <p:nvSpPr>
          <p:cNvPr id="8" name="Title 4"/>
          <p:cNvSpPr txBox="1">
            <a:spLocks/>
          </p:cNvSpPr>
          <p:nvPr/>
        </p:nvSpPr>
        <p:spPr>
          <a:xfrm>
            <a:off x="4053840" y="133350"/>
            <a:ext cx="2080260" cy="1040130"/>
          </a:xfrm>
          <a:prstGeom prst="rect">
            <a:avLst/>
          </a:prstGeom>
        </p:spPr>
        <p:txBody>
          <a:bodyPr/>
          <a:lstStyle>
            <a:lvl1pPr algn="l" rtl="0" eaLnBrk="1" latinLnBrk="0" hangingPunct="1">
              <a:spcBef>
                <a:spcPct val="0"/>
              </a:spcBef>
              <a:buNone/>
              <a:defRPr sz="4400" kern="1200">
                <a:solidFill>
                  <a:schemeClr val="tx2"/>
                </a:solidFill>
                <a:effectLst>
                  <a:outerShdw blurRad="50800" dist="38100" dir="2700000" algn="tl" rotWithShape="0">
                    <a:prstClr val="black">
                      <a:alpha val="40000"/>
                    </a:prstClr>
                  </a:outerShdw>
                </a:effectLst>
                <a:latin typeface="+mj-lt"/>
                <a:ea typeface="+mj-ea"/>
                <a:cs typeface="+mj-cs"/>
              </a:defRPr>
            </a:lvl1pPr>
          </a:lstStyle>
          <a:p>
            <a:pPr algn="r"/>
            <a:r>
              <a:rPr lang="en-US" sz="3360" b="1" dirty="0">
                <a:solidFill>
                  <a:schemeClr val="tx1"/>
                </a:solidFill>
              </a:rPr>
              <a:t>Theory of Action</a:t>
            </a:r>
            <a:endParaRPr lang="en-US" sz="2800" b="1" dirty="0">
              <a:solidFill>
                <a:schemeClr val="tx1"/>
              </a:solidFill>
            </a:endParaRPr>
          </a:p>
        </p:txBody>
      </p:sp>
      <p:sp>
        <p:nvSpPr>
          <p:cNvPr id="9" name="Text Placeholder 6"/>
          <p:cNvSpPr txBox="1">
            <a:spLocks/>
          </p:cNvSpPr>
          <p:nvPr/>
        </p:nvSpPr>
        <p:spPr bwMode="gray">
          <a:xfrm rot="16200000">
            <a:off x="5197645" y="3245120"/>
            <a:ext cx="2258929" cy="112090"/>
          </a:xfrm>
          <a:prstGeom prst="rect">
            <a:avLst/>
          </a:prstGeom>
        </p:spPr>
        <p:txBody>
          <a:bodyPr lIns="0" rIns="45720" bIns="27432" anchor="b" anchorCtr="0"/>
          <a:lstStyle>
            <a:lvl1pPr marL="0" indent="0" algn="l" rtl="0" eaLnBrk="1" latinLnBrk="0" hangingPunct="1">
              <a:spcBef>
                <a:spcPts val="0"/>
              </a:spcBef>
              <a:buClr>
                <a:schemeClr val="accent2"/>
              </a:buClr>
              <a:buSzPct val="60000"/>
              <a:buFont typeface="Wingdings"/>
              <a:buNone/>
              <a:defRPr sz="500" kern="1200">
                <a:solidFill>
                  <a:schemeClr val="tx1"/>
                </a:solidFill>
                <a:latin typeface="+mn-lt"/>
                <a:ea typeface="+mn-ea"/>
                <a:cs typeface="+mn-cs"/>
              </a:defRPr>
            </a:lvl1pPr>
            <a:lvl2pPr marL="114300" indent="0" algn="l" rtl="0" eaLnBrk="1" latinLnBrk="0" hangingPunct="1">
              <a:spcBef>
                <a:spcPts val="0"/>
              </a:spcBef>
              <a:buClr>
                <a:schemeClr val="accent1"/>
              </a:buClr>
              <a:buSzPct val="70000"/>
              <a:buFont typeface="Wingdings 2"/>
              <a:buNone/>
              <a:defRPr sz="500" kern="1200">
                <a:solidFill>
                  <a:schemeClr val="tx1"/>
                </a:solidFill>
                <a:latin typeface="+mn-lt"/>
                <a:ea typeface="+mn-ea"/>
                <a:cs typeface="+mn-cs"/>
              </a:defRPr>
            </a:lvl2pPr>
            <a:lvl3pPr marL="228600" indent="0" algn="l" rtl="0" eaLnBrk="1" latinLnBrk="0" hangingPunct="1">
              <a:spcBef>
                <a:spcPts val="0"/>
              </a:spcBef>
              <a:buClr>
                <a:schemeClr val="accent2"/>
              </a:buClr>
              <a:buSzPct val="75000"/>
              <a:buFont typeface="Wingdings"/>
              <a:buNone/>
              <a:defRPr sz="500" kern="1200">
                <a:solidFill>
                  <a:schemeClr val="tx1"/>
                </a:solidFill>
                <a:latin typeface="+mn-lt"/>
                <a:ea typeface="+mn-ea"/>
                <a:cs typeface="+mn-cs"/>
              </a:defRPr>
            </a:lvl3pPr>
            <a:lvl4pPr marL="342900" indent="0" algn="l" rtl="0" eaLnBrk="1" latinLnBrk="0" hangingPunct="1">
              <a:spcBef>
                <a:spcPts val="0"/>
              </a:spcBef>
              <a:buClr>
                <a:schemeClr val="accent3"/>
              </a:buClr>
              <a:buSzPct val="75000"/>
              <a:buFont typeface="Wingdings"/>
              <a:buNone/>
              <a:defRPr sz="500" kern="1200">
                <a:solidFill>
                  <a:schemeClr val="tx1"/>
                </a:solidFill>
                <a:latin typeface="+mn-lt"/>
                <a:ea typeface="+mn-ea"/>
                <a:cs typeface="+mn-cs"/>
              </a:defRPr>
            </a:lvl4pPr>
            <a:lvl5pPr marL="457200" indent="0" algn="l" rtl="0" eaLnBrk="1" latinLnBrk="0" hangingPunct="1">
              <a:spcBef>
                <a:spcPts val="0"/>
              </a:spcBef>
              <a:buClr>
                <a:schemeClr val="accent4"/>
              </a:buClr>
              <a:buSzPct val="65000"/>
              <a:buFont typeface="Wingdings"/>
              <a:buNone/>
              <a:defRPr sz="500" kern="1200">
                <a:solidFill>
                  <a:schemeClr val="tx1"/>
                </a:solidFill>
                <a:latin typeface="+mn-lt"/>
                <a:ea typeface="+mn-ea"/>
                <a:cs typeface="+mn-cs"/>
              </a:defRPr>
            </a:lvl5pPr>
            <a:lvl6pPr marL="1472184" indent="-160020" algn="l" rtl="0" eaLnBrk="1" latinLnBrk="0" hangingPunct="1">
              <a:spcBef>
                <a:spcPct val="20000"/>
              </a:spcBef>
              <a:buClr>
                <a:schemeClr val="accent1"/>
              </a:buClr>
              <a:buFont typeface="Wingdings"/>
              <a:buChar char="§"/>
              <a:defRPr sz="1260" kern="1200" baseline="0">
                <a:solidFill>
                  <a:schemeClr val="tx1"/>
                </a:solidFill>
                <a:latin typeface="+mn-lt"/>
                <a:ea typeface="+mn-ea"/>
                <a:cs typeface="+mn-cs"/>
              </a:defRPr>
            </a:lvl6pPr>
            <a:lvl7pPr marL="1664208" indent="-160020" algn="l" rtl="0" eaLnBrk="1" latinLnBrk="0" hangingPunct="1">
              <a:spcBef>
                <a:spcPct val="20000"/>
              </a:spcBef>
              <a:buClr>
                <a:schemeClr val="accent2"/>
              </a:buClr>
              <a:buFont typeface="Wingdings"/>
              <a:buChar char="§"/>
              <a:defRPr sz="1260" kern="1200" baseline="0">
                <a:solidFill>
                  <a:schemeClr val="tx1"/>
                </a:solidFill>
                <a:latin typeface="+mn-lt"/>
                <a:ea typeface="+mn-ea"/>
                <a:cs typeface="+mn-cs"/>
              </a:defRPr>
            </a:lvl7pPr>
            <a:lvl8pPr marL="1856232" indent="-160020" algn="l" rtl="0" eaLnBrk="1" latinLnBrk="0" hangingPunct="1">
              <a:spcBef>
                <a:spcPct val="20000"/>
              </a:spcBef>
              <a:buClr>
                <a:schemeClr val="accent3"/>
              </a:buClr>
              <a:buFont typeface="Wingdings"/>
              <a:buChar char="§"/>
              <a:defRPr sz="1260" kern="1200" baseline="0">
                <a:solidFill>
                  <a:schemeClr val="tx1"/>
                </a:solidFill>
                <a:latin typeface="+mn-lt"/>
                <a:ea typeface="+mn-ea"/>
                <a:cs typeface="+mn-cs"/>
              </a:defRPr>
            </a:lvl8pPr>
            <a:lvl9pPr marL="2048256" indent="-160020" algn="l" rtl="0" eaLnBrk="1" latinLnBrk="0" hangingPunct="1">
              <a:spcBef>
                <a:spcPct val="20000"/>
              </a:spcBef>
              <a:buClr>
                <a:schemeClr val="accent4"/>
              </a:buClr>
              <a:buFont typeface="Wingdings"/>
              <a:buChar char="§"/>
              <a:defRPr sz="1260" kern="1200" baseline="0">
                <a:solidFill>
                  <a:schemeClr val="tx1"/>
                </a:solidFill>
                <a:latin typeface="+mn-lt"/>
                <a:ea typeface="+mn-ea"/>
                <a:cs typeface="+mn-cs"/>
              </a:defRPr>
            </a:lvl9pPr>
          </a:lstStyle>
          <a:p>
            <a:pPr defTabSz="914400"/>
            <a:r>
              <a:rPr lang="en-US" dirty="0" smtClean="0"/>
              <a:t>Source: SSEC.</a:t>
            </a:r>
          </a:p>
        </p:txBody>
      </p:sp>
    </p:spTree>
    <p:extLst>
      <p:ext uri="{BB962C8B-B14F-4D97-AF65-F5344CB8AC3E}">
        <p14:creationId xmlns:p14="http://schemas.microsoft.com/office/powerpoint/2010/main" val="2409286224"/>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xit" presetSubtype="0" fill="hold" nodeType="withEffect">
                                  <p:stCondLst>
                                    <p:cond delay="0"/>
                                  </p:stCondLst>
                                  <p:childTnLst>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6720" y="38100"/>
            <a:ext cx="5707380" cy="671767"/>
          </a:xfrm>
          <a:prstGeom prst="rect">
            <a:avLst/>
          </a:prstGeom>
        </p:spPr>
        <p:txBody>
          <a:bodyPr/>
          <a:lstStyle/>
          <a:p>
            <a:r>
              <a:rPr lang="en-US" dirty="0" smtClean="0"/>
              <a:t>The LASER Model</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 y="967740"/>
            <a:ext cx="3626711" cy="3413760"/>
          </a:xfrm>
          <a:prstGeom prst="rect">
            <a:avLst/>
          </a:prstGeom>
        </p:spPr>
      </p:pic>
      <p:sp>
        <p:nvSpPr>
          <p:cNvPr id="6" name="Text Placeholder 4"/>
          <p:cNvSpPr>
            <a:spLocks noGrp="1"/>
          </p:cNvSpPr>
          <p:nvPr>
            <p:ph type="body" idx="1"/>
          </p:nvPr>
        </p:nvSpPr>
        <p:spPr>
          <a:xfrm>
            <a:off x="3520440" y="940142"/>
            <a:ext cx="2827020" cy="3288958"/>
          </a:xfrm>
        </p:spPr>
        <p:txBody>
          <a:bodyPr>
            <a:normAutofit/>
          </a:bodyPr>
          <a:lstStyle/>
          <a:p>
            <a:pPr marL="0" indent="0">
              <a:buClr>
                <a:schemeClr val="accent1"/>
              </a:buClr>
              <a:buSzPct val="80000"/>
              <a:buNone/>
            </a:pPr>
            <a:r>
              <a:rPr lang="en-US" sz="1890" dirty="0"/>
              <a:t>Describes the infrastructure necessary to support sustainable change.</a:t>
            </a:r>
          </a:p>
          <a:p>
            <a:pPr lvl="1">
              <a:buClr>
                <a:srgbClr val="0592A5"/>
              </a:buClr>
              <a:buSzPct val="75000"/>
              <a:buFont typeface="Wingdings" panose="05000000000000000000" pitchFamily="2" charset="2"/>
              <a:buChar char="q"/>
            </a:pPr>
            <a:r>
              <a:rPr lang="en-US" dirty="0" smtClean="0"/>
              <a:t>Integrated</a:t>
            </a:r>
          </a:p>
          <a:p>
            <a:pPr lvl="1">
              <a:buClr>
                <a:srgbClr val="0592A5"/>
              </a:buClr>
              <a:buSzPct val="75000"/>
              <a:buFont typeface="Wingdings" panose="05000000000000000000" pitchFamily="2" charset="2"/>
              <a:buChar char="q"/>
            </a:pPr>
            <a:r>
              <a:rPr lang="en-US" dirty="0" smtClean="0"/>
              <a:t>Centered on a shared, </a:t>
            </a:r>
            <a:r>
              <a:rPr lang="en-US" b="1" dirty="0" smtClean="0">
                <a:solidFill>
                  <a:srgbClr val="00A4CA"/>
                </a:solidFill>
              </a:rPr>
              <a:t>local</a:t>
            </a:r>
            <a:r>
              <a:rPr lang="en-US" dirty="0" smtClean="0">
                <a:solidFill>
                  <a:srgbClr val="00A4CA"/>
                </a:solidFill>
              </a:rPr>
              <a:t> </a:t>
            </a:r>
            <a:r>
              <a:rPr lang="en-US" dirty="0" smtClean="0"/>
              <a:t>vision of teaching and learning</a:t>
            </a:r>
          </a:p>
          <a:p>
            <a:pPr lvl="1">
              <a:buClr>
                <a:srgbClr val="0592A5"/>
              </a:buClr>
              <a:buSzPct val="75000"/>
              <a:buFont typeface="Wingdings" panose="05000000000000000000" pitchFamily="2" charset="2"/>
              <a:buChar char="q"/>
            </a:pPr>
            <a:r>
              <a:rPr lang="en-US" dirty="0" smtClean="0"/>
              <a:t>Builds local</a:t>
            </a:r>
            <a:r>
              <a:rPr lang="en-US" dirty="0" smtClean="0">
                <a:solidFill>
                  <a:srgbClr val="00A4CA"/>
                </a:solidFill>
              </a:rPr>
              <a:t> </a:t>
            </a:r>
            <a:r>
              <a:rPr lang="en-US" b="1" dirty="0" smtClean="0">
                <a:solidFill>
                  <a:srgbClr val="00A4CA"/>
                </a:solidFill>
              </a:rPr>
              <a:t>capacity</a:t>
            </a:r>
            <a:endParaRPr lang="en-US" dirty="0" smtClean="0"/>
          </a:p>
        </p:txBody>
      </p:sp>
      <p:sp>
        <p:nvSpPr>
          <p:cNvPr id="7" name="Text Placeholder 6"/>
          <p:cNvSpPr txBox="1">
            <a:spLocks/>
          </p:cNvSpPr>
          <p:nvPr/>
        </p:nvSpPr>
        <p:spPr bwMode="gray">
          <a:xfrm rot="16200000">
            <a:off x="2128589" y="2618574"/>
            <a:ext cx="2258929" cy="112090"/>
          </a:xfrm>
          <a:prstGeom prst="rect">
            <a:avLst/>
          </a:prstGeom>
        </p:spPr>
        <p:txBody>
          <a:bodyPr lIns="0" rIns="45720" bIns="27432" anchor="b" anchorCtr="0"/>
          <a:lstStyle>
            <a:lvl1pPr marL="0" indent="0" algn="l" rtl="0" eaLnBrk="1" latinLnBrk="0" hangingPunct="1">
              <a:spcBef>
                <a:spcPts val="0"/>
              </a:spcBef>
              <a:buClr>
                <a:schemeClr val="accent2"/>
              </a:buClr>
              <a:buSzPct val="60000"/>
              <a:buFont typeface="Wingdings"/>
              <a:buNone/>
              <a:defRPr sz="500" kern="1200">
                <a:solidFill>
                  <a:schemeClr val="tx1"/>
                </a:solidFill>
                <a:latin typeface="+mn-lt"/>
                <a:ea typeface="+mn-ea"/>
                <a:cs typeface="+mn-cs"/>
              </a:defRPr>
            </a:lvl1pPr>
            <a:lvl2pPr marL="114300" indent="0" algn="l" rtl="0" eaLnBrk="1" latinLnBrk="0" hangingPunct="1">
              <a:spcBef>
                <a:spcPts val="0"/>
              </a:spcBef>
              <a:buClr>
                <a:schemeClr val="accent1"/>
              </a:buClr>
              <a:buSzPct val="70000"/>
              <a:buFont typeface="Wingdings 2"/>
              <a:buNone/>
              <a:defRPr sz="500" kern="1200">
                <a:solidFill>
                  <a:schemeClr val="tx1"/>
                </a:solidFill>
                <a:latin typeface="+mn-lt"/>
                <a:ea typeface="+mn-ea"/>
                <a:cs typeface="+mn-cs"/>
              </a:defRPr>
            </a:lvl2pPr>
            <a:lvl3pPr marL="228600" indent="0" algn="l" rtl="0" eaLnBrk="1" latinLnBrk="0" hangingPunct="1">
              <a:spcBef>
                <a:spcPts val="0"/>
              </a:spcBef>
              <a:buClr>
                <a:schemeClr val="accent2"/>
              </a:buClr>
              <a:buSzPct val="75000"/>
              <a:buFont typeface="Wingdings"/>
              <a:buNone/>
              <a:defRPr sz="500" kern="1200">
                <a:solidFill>
                  <a:schemeClr val="tx1"/>
                </a:solidFill>
                <a:latin typeface="+mn-lt"/>
                <a:ea typeface="+mn-ea"/>
                <a:cs typeface="+mn-cs"/>
              </a:defRPr>
            </a:lvl3pPr>
            <a:lvl4pPr marL="342900" indent="0" algn="l" rtl="0" eaLnBrk="1" latinLnBrk="0" hangingPunct="1">
              <a:spcBef>
                <a:spcPts val="0"/>
              </a:spcBef>
              <a:buClr>
                <a:schemeClr val="accent3"/>
              </a:buClr>
              <a:buSzPct val="75000"/>
              <a:buFont typeface="Wingdings"/>
              <a:buNone/>
              <a:defRPr sz="500" kern="1200">
                <a:solidFill>
                  <a:schemeClr val="tx1"/>
                </a:solidFill>
                <a:latin typeface="+mn-lt"/>
                <a:ea typeface="+mn-ea"/>
                <a:cs typeface="+mn-cs"/>
              </a:defRPr>
            </a:lvl4pPr>
            <a:lvl5pPr marL="457200" indent="0" algn="l" rtl="0" eaLnBrk="1" latinLnBrk="0" hangingPunct="1">
              <a:spcBef>
                <a:spcPts val="0"/>
              </a:spcBef>
              <a:buClr>
                <a:schemeClr val="accent4"/>
              </a:buClr>
              <a:buSzPct val="65000"/>
              <a:buFont typeface="Wingdings"/>
              <a:buNone/>
              <a:defRPr sz="500" kern="1200">
                <a:solidFill>
                  <a:schemeClr val="tx1"/>
                </a:solidFill>
                <a:latin typeface="+mn-lt"/>
                <a:ea typeface="+mn-ea"/>
                <a:cs typeface="+mn-cs"/>
              </a:defRPr>
            </a:lvl5pPr>
            <a:lvl6pPr marL="1472184" indent="-160020" algn="l" rtl="0" eaLnBrk="1" latinLnBrk="0" hangingPunct="1">
              <a:spcBef>
                <a:spcPct val="20000"/>
              </a:spcBef>
              <a:buClr>
                <a:schemeClr val="accent1"/>
              </a:buClr>
              <a:buFont typeface="Wingdings"/>
              <a:buChar char="§"/>
              <a:defRPr sz="1260" kern="1200" baseline="0">
                <a:solidFill>
                  <a:schemeClr val="tx1"/>
                </a:solidFill>
                <a:latin typeface="+mn-lt"/>
                <a:ea typeface="+mn-ea"/>
                <a:cs typeface="+mn-cs"/>
              </a:defRPr>
            </a:lvl6pPr>
            <a:lvl7pPr marL="1664208" indent="-160020" algn="l" rtl="0" eaLnBrk="1" latinLnBrk="0" hangingPunct="1">
              <a:spcBef>
                <a:spcPct val="20000"/>
              </a:spcBef>
              <a:buClr>
                <a:schemeClr val="accent2"/>
              </a:buClr>
              <a:buFont typeface="Wingdings"/>
              <a:buChar char="§"/>
              <a:defRPr sz="1260" kern="1200" baseline="0">
                <a:solidFill>
                  <a:schemeClr val="tx1"/>
                </a:solidFill>
                <a:latin typeface="+mn-lt"/>
                <a:ea typeface="+mn-ea"/>
                <a:cs typeface="+mn-cs"/>
              </a:defRPr>
            </a:lvl7pPr>
            <a:lvl8pPr marL="1856232" indent="-160020" algn="l" rtl="0" eaLnBrk="1" latinLnBrk="0" hangingPunct="1">
              <a:spcBef>
                <a:spcPct val="20000"/>
              </a:spcBef>
              <a:buClr>
                <a:schemeClr val="accent3"/>
              </a:buClr>
              <a:buFont typeface="Wingdings"/>
              <a:buChar char="§"/>
              <a:defRPr sz="1260" kern="1200" baseline="0">
                <a:solidFill>
                  <a:schemeClr val="tx1"/>
                </a:solidFill>
                <a:latin typeface="+mn-lt"/>
                <a:ea typeface="+mn-ea"/>
                <a:cs typeface="+mn-cs"/>
              </a:defRPr>
            </a:lvl8pPr>
            <a:lvl9pPr marL="2048256" indent="-160020" algn="l" rtl="0" eaLnBrk="1" latinLnBrk="0" hangingPunct="1">
              <a:spcBef>
                <a:spcPct val="20000"/>
              </a:spcBef>
              <a:buClr>
                <a:schemeClr val="accent4"/>
              </a:buClr>
              <a:buFont typeface="Wingdings"/>
              <a:buChar char="§"/>
              <a:defRPr sz="1260" kern="1200" baseline="0">
                <a:solidFill>
                  <a:schemeClr val="tx1"/>
                </a:solidFill>
                <a:latin typeface="+mn-lt"/>
                <a:ea typeface="+mn-ea"/>
                <a:cs typeface="+mn-cs"/>
              </a:defRPr>
            </a:lvl9pPr>
          </a:lstStyle>
          <a:p>
            <a:pPr defTabSz="914400"/>
            <a:r>
              <a:rPr lang="en-US" dirty="0" smtClean="0"/>
              <a:t>Source: SSEC.</a:t>
            </a:r>
          </a:p>
        </p:txBody>
      </p:sp>
    </p:spTree>
    <p:extLst>
      <p:ext uri="{BB962C8B-B14F-4D97-AF65-F5344CB8AC3E}">
        <p14:creationId xmlns:p14="http://schemas.microsoft.com/office/powerpoint/2010/main" val="16815886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Does what we do work?</a:t>
            </a:r>
            <a:endParaRPr lang="en-US" dirty="0"/>
          </a:p>
        </p:txBody>
      </p:sp>
      <p:sp>
        <p:nvSpPr>
          <p:cNvPr id="3" name="Subtitle 2"/>
          <p:cNvSpPr>
            <a:spLocks noGrp="1"/>
          </p:cNvSpPr>
          <p:nvPr>
            <p:ph type="subTitle" idx="1"/>
          </p:nvPr>
        </p:nvSpPr>
        <p:spPr/>
        <p:txBody>
          <a:bodyPr/>
          <a:lstStyle/>
          <a:p>
            <a:r>
              <a:rPr lang="en-US" dirty="0" smtClean="0"/>
              <a:t>LASER i3 Findings</a:t>
            </a:r>
            <a:endParaRPr lang="en-US" dirty="0"/>
          </a:p>
        </p:txBody>
      </p:sp>
      <p:sp>
        <p:nvSpPr>
          <p:cNvPr id="4" name="Text Placeholder 3"/>
          <p:cNvSpPr>
            <a:spLocks noGrp="1"/>
          </p:cNvSpPr>
          <p:nvPr>
            <p:ph type="body" sz="quarter" idx="22"/>
          </p:nvPr>
        </p:nvSpPr>
        <p:spPr>
          <a:xfrm>
            <a:off x="5257800" y="3210747"/>
            <a:ext cx="1231898" cy="1279227"/>
          </a:xfrm>
        </p:spPr>
        <p:txBody>
          <a:bodyPr/>
          <a:lstStyle/>
          <a:p>
            <a:pPr algn="l"/>
            <a:r>
              <a:rPr lang="en-US" dirty="0" smtClean="0"/>
              <a:t>2</a:t>
            </a:r>
            <a:r>
              <a:rPr lang="en-US" sz="5800" dirty="0" smtClean="0"/>
              <a:t>a</a:t>
            </a:r>
            <a:endParaRPr lang="en-US" sz="5800" dirty="0"/>
          </a:p>
        </p:txBody>
      </p:sp>
      <p:sp>
        <p:nvSpPr>
          <p:cNvPr id="5" name="Text Placeholder 4"/>
          <p:cNvSpPr>
            <a:spLocks noGrp="1"/>
          </p:cNvSpPr>
          <p:nvPr>
            <p:ph type="body" sz="quarter" idx="21"/>
          </p:nvPr>
        </p:nvSpPr>
        <p:spPr>
          <a:xfrm>
            <a:off x="4800600" y="3543300"/>
            <a:ext cx="545983" cy="193899"/>
          </a:xfrm>
        </p:spPr>
        <p:txBody>
          <a:bodyPr/>
          <a:lstStyle/>
          <a:p>
            <a:r>
              <a:rPr lang="en-US" dirty="0" smtClean="0"/>
              <a:t>Section </a:t>
            </a:r>
            <a:endParaRPr lang="en-US" dirty="0"/>
          </a:p>
        </p:txBody>
      </p:sp>
    </p:spTree>
    <p:extLst>
      <p:ext uri="{BB962C8B-B14F-4D97-AF65-F5344CB8AC3E}">
        <p14:creationId xmlns:p14="http://schemas.microsoft.com/office/powerpoint/2010/main" val="38533163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rketingPlan">
  <a:themeElements>
    <a:clrScheme name="Custom 1">
      <a:dk1>
        <a:sysClr val="windowText" lastClr="000000"/>
      </a:dk1>
      <a:lt1>
        <a:sysClr val="window" lastClr="FFFFFF"/>
      </a:lt1>
      <a:dk2>
        <a:srgbClr val="E8BE24"/>
      </a:dk2>
      <a:lt2>
        <a:srgbClr val="EBDDC3"/>
      </a:lt2>
      <a:accent1>
        <a:srgbClr val="24AFC2"/>
      </a:accent1>
      <a:accent2>
        <a:srgbClr val="FFFFFF"/>
      </a:accent2>
      <a:accent3>
        <a:srgbClr val="A5AB81"/>
      </a:accent3>
      <a:accent4>
        <a:srgbClr val="D8B25C"/>
      </a:accent4>
      <a:accent5>
        <a:srgbClr val="7BA79D"/>
      </a:accent5>
      <a:accent6>
        <a:srgbClr val="968C8C"/>
      </a:accent6>
      <a:hlink>
        <a:srgbClr val="FF7915"/>
      </a:hlink>
      <a:folHlink>
        <a:srgbClr val="9966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JhengHei"/>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ajorFont>
      <a:minorFont>
        <a:latin typeface="Calibri"/>
        <a:ea typeface=""/>
        <a:cs typeface=""/>
        <a:font script="Grek" typeface=""/>
        <a:font script="Cyrl" typeface=""/>
        <a:font script="Jpan" typeface="ＭＳ Ｐゴシック"/>
        <a:font script="Hang" typeface="맑은 고딕"/>
        <a:font script="Hans" typeface="宋体"/>
        <a:font script="Hant" typeface="PMingLiu"/>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inorFont>
    </a:fontScheme>
    <a:fmtScheme name="Office">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shade val="50000"/>
                <a:satMod val="145000"/>
              </a:schemeClr>
            </a:gs>
            <a:gs pos="40000">
              <a:schemeClr val="phClr">
                <a:shade val="70000"/>
                <a:satMod val="145000"/>
              </a:schemeClr>
            </a:gs>
            <a:gs pos="100000">
              <a:schemeClr val="phClr">
                <a:tint val="85000"/>
                <a:satMod val="15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JhengHei"/>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ajorFont>
      <a:minorFont>
        <a:latin typeface="Calibri"/>
        <a:ea typeface=""/>
        <a:cs typeface=""/>
        <a:font script="Grek" typeface=""/>
        <a:font script="Cyrl" typeface=""/>
        <a:font script="Jpan" typeface="ＭＳ Ｐゴシック"/>
        <a:font script="Hang" typeface="맑은 고딕"/>
        <a:font script="Hans" typeface="宋体"/>
        <a:font script="Hant" typeface="PMingLiu"/>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inorFont>
    </a:fontScheme>
    <a:fmtScheme name="Office">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shade val="50000"/>
                <a:satMod val="145000"/>
              </a:schemeClr>
            </a:gs>
            <a:gs pos="40000">
              <a:schemeClr val="phClr">
                <a:shade val="70000"/>
                <a:satMod val="145000"/>
              </a:schemeClr>
            </a:gs>
            <a:gs pos="100000">
              <a:schemeClr val="phClr">
                <a:tint val="85000"/>
                <a:satMod val="15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409B7AB-6D4F-45DE-BE54-BEF364C3A0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2080</Words>
  <Application>Microsoft Office PowerPoint</Application>
  <PresentationFormat>Custom</PresentationFormat>
  <Paragraphs>279</Paragraphs>
  <Slides>49</Slides>
  <Notes>23</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MarketingPlan</vt:lpstr>
      <vt:lpstr>Transforming Science Education: How do the new Smithsonian Science units support equitable science teaching in the elementary classroom?</vt:lpstr>
      <vt:lpstr>Outline</vt:lpstr>
      <vt:lpstr>Who are we?</vt:lpstr>
      <vt:lpstr>PowerPoint Presentation</vt:lpstr>
      <vt:lpstr>What role do we play?</vt:lpstr>
      <vt:lpstr>Our Mission</vt:lpstr>
      <vt:lpstr>PowerPoint Presentation</vt:lpstr>
      <vt:lpstr>The LASER Model</vt:lpstr>
      <vt:lpstr>Does what we do work?</vt:lpstr>
      <vt:lpstr>The LASER i3 Study</vt:lpstr>
      <vt:lpstr>The LASER Model</vt:lpstr>
      <vt:lpstr>Research Questions</vt:lpstr>
      <vt:lpstr>Our Three Regions</vt:lpstr>
      <vt:lpstr>Experimental Design: LASER i3</vt:lpstr>
      <vt:lpstr>Instruments: Partnership for the Assessment of Standards-Based Science (PASS)</vt:lpstr>
      <vt:lpstr>Students were able to apply what they learned to solve real science problems</vt:lpstr>
      <vt:lpstr>Classroom observations showed students in LASER schools collaborated and worked in teams more to solve problems</vt:lpstr>
      <vt:lpstr>Underserved students scored higher on the PASS PT compared to their peers</vt:lpstr>
      <vt:lpstr>Our interdisciplinary approach to teaching science led to higher reading scores</vt:lpstr>
      <vt:lpstr>Our interdisciplinary approach to teaching science led to higher math scores</vt:lpstr>
      <vt:lpstr>Summary: LASER Promotes Inquiry and Problem Solving Skills for All Students</vt:lpstr>
      <vt:lpstr>LASER i3 in Practice</vt:lpstr>
      <vt:lpstr>Designing curriculum for the next gen</vt:lpstr>
      <vt:lpstr>PowerPoint Presentation</vt:lpstr>
      <vt:lpstr>Five Key Innovations</vt:lpstr>
      <vt:lpstr>What is the Smithsonian doing  about it?</vt:lpstr>
      <vt:lpstr>PowerPoint Presentation</vt:lpstr>
      <vt:lpstr>How are we developing  this  curriculum?</vt:lpstr>
      <vt:lpstr>Get the right team</vt:lpstr>
      <vt:lpstr>Do the research</vt:lpstr>
      <vt:lpstr>Bundle the standards</vt:lpstr>
      <vt:lpstr>Dig into the Performance Expectations</vt:lpstr>
      <vt:lpstr>Identify the phenomenon or problem</vt:lpstr>
      <vt:lpstr>Find the stories and data</vt:lpstr>
      <vt:lpstr>Concept and Practices Storyline</vt:lpstr>
      <vt:lpstr>Write the lessons</vt:lpstr>
      <vt:lpstr>Embed math and literacy</vt:lpstr>
      <vt:lpstr>Provide teacher support</vt:lpstr>
      <vt:lpstr>Misconceptions</vt:lpstr>
      <vt:lpstr>3D Assessment and Next Steps</vt:lpstr>
      <vt:lpstr>Field test and revise</vt:lpstr>
      <vt:lpstr>Publish and distribute!</vt:lpstr>
      <vt:lpstr>Smithsonian Science for the Classroom</vt:lpstr>
      <vt:lpstr>Lets Play!</vt:lpstr>
      <vt:lpstr>Smithsonian Science for the Classroom </vt:lpstr>
      <vt:lpstr>Smithsonian Science for the Classroom </vt:lpstr>
      <vt:lpstr>Smithsonian Science for the Classroom</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2017-09-25T13:47:44Z</dcterms:created>
  <dcterms:modified xsi:type="dcterms:W3CDTF">2017-11-06T01:10:27Z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TC101079699990</vt:lpwstr>
  </property>
</Properties>
</file>